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Be Vietnam Ultra-Bold" charset="1" panose="00000900000000000000"/>
      <p:regular r:id="rId33"/>
    </p:embeddedFont>
    <p:embeddedFont>
      <p:font typeface="IBM Plex Sans" charset="1" panose="020B0503050203000203"/>
      <p:regular r:id="rId34"/>
    </p:embeddedFont>
    <p:embeddedFont>
      <p:font typeface="IBM Plex Sans Bold" charset="1" panose="020B0803050203000203"/>
      <p:regular r:id="rId35"/>
    </p:embeddedFont>
    <p:embeddedFont>
      <p:font typeface="Be Vietnam" charset="1" panose="00000500000000000000"/>
      <p:regular r:id="rId36"/>
    </p:embeddedFont>
    <p:embeddedFont>
      <p:font typeface="Montserrat" charset="1" panose="00000500000000000000"/>
      <p:regular r:id="rId37"/>
    </p:embeddedFont>
    <p:embeddedFont>
      <p:font typeface="Montserrat Bold" charset="1" panose="00000800000000000000"/>
      <p:regular r:id="rId38"/>
    </p:embeddedFont>
    <p:embeddedFont>
      <p:font typeface="IBM Plex Sans Medium" charset="1" panose="020B0603050203000203"/>
      <p:regular r:id="rId39"/>
    </p:embeddedFont>
    <p:embeddedFont>
      <p:font typeface="Telegraf Ultra-Bold" charset="1" panose="000009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48.gi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49.gif" Type="http://schemas.openxmlformats.org/officeDocument/2006/relationships/image"/><Relationship Id="rId5" Target="../media/image50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4.pn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9.jpeg" Type="http://schemas.openxmlformats.org/officeDocument/2006/relationships/image"/><Relationship Id="rId12" Target="../media/VAGHiGFOGxE.mp4" Type="http://schemas.openxmlformats.org/officeDocument/2006/relationships/video"/><Relationship Id="rId13" Target="../media/VAGHiGFOGxE.mp4" Type="http://schemas.microsoft.com/office/2007/relationships/media"/><Relationship Id="rId14" Target="../media/image60.gif" Type="http://schemas.openxmlformats.org/officeDocument/2006/relationships/image"/><Relationship Id="rId15" Target="../media/image61.gif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jpeg" Type="http://schemas.openxmlformats.org/officeDocument/2006/relationships/image"/><Relationship Id="rId5" Target="slide3.xml" Type="http://schemas.openxmlformats.org/officeDocument/2006/relationships/slide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https://btm.istanbul/blog/know-how-ne-demek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jpe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4.pn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.png" Type="http://schemas.openxmlformats.org/officeDocument/2006/relationships/image"/><Relationship Id="rId6" Target="../media/image27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.png" Type="http://schemas.openxmlformats.org/officeDocument/2006/relationships/image"/><Relationship Id="rId6" Target="../media/image28.jpeg" Type="http://schemas.openxmlformats.org/officeDocument/2006/relationships/image"/><Relationship Id="rId7" Target="../media/VAGHekwUzbE.mp4" Type="http://schemas.openxmlformats.org/officeDocument/2006/relationships/video"/><Relationship Id="rId8" Target="../media/VAGHekwUzbE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618620" y="2233465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3497" y="1028700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11344" y="2389866"/>
            <a:ext cx="7867527" cy="5507269"/>
          </a:xfrm>
          <a:custGeom>
            <a:avLst/>
            <a:gdLst/>
            <a:ahLst/>
            <a:cxnLst/>
            <a:rect r="r" b="b" t="t" l="l"/>
            <a:pathLst>
              <a:path h="5507269" w="7867527">
                <a:moveTo>
                  <a:pt x="0" y="0"/>
                </a:moveTo>
                <a:lnTo>
                  <a:pt x="7867527" y="0"/>
                </a:lnTo>
                <a:lnTo>
                  <a:pt x="7867527" y="5507268"/>
                </a:lnTo>
                <a:lnTo>
                  <a:pt x="0" y="5507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2518" y="3231477"/>
            <a:ext cx="9918704" cy="139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6"/>
              </a:lnSpc>
            </a:pPr>
            <a:r>
              <a:rPr lang="en-US" sz="10327">
                <a:solidFill>
                  <a:srgbClr val="F8F8F8"/>
                </a:solidFill>
                <a:latin typeface="Be Vietnam Ultra-Bold"/>
              </a:rPr>
              <a:t>HRWELL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2518" y="4857162"/>
            <a:ext cx="4695781" cy="109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8F8F8"/>
                </a:solidFill>
                <a:latin typeface="IBM Plex Sans"/>
              </a:rPr>
              <a:t>Makine Öğrenmesi Entegrasyonlu HR Tool’u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8913" y="8944166"/>
            <a:ext cx="7230656" cy="81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334">
                <a:solidFill>
                  <a:srgbClr val="F8F8F8"/>
                </a:solidFill>
                <a:latin typeface="IBM Plex Sans"/>
              </a:rPr>
              <a:t>Patika Mİ-POWER Women Empowerment Program</a:t>
            </a:r>
          </a:p>
          <a:p>
            <a:pPr algn="l">
              <a:lnSpc>
                <a:spcPts val="326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136" y="895406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8405" y="2802069"/>
            <a:ext cx="8571638" cy="2989494"/>
          </a:xfrm>
          <a:custGeom>
            <a:avLst/>
            <a:gdLst/>
            <a:ahLst/>
            <a:cxnLst/>
            <a:rect r="r" b="b" t="t" l="l"/>
            <a:pathLst>
              <a:path h="2989494" w="8571638">
                <a:moveTo>
                  <a:pt x="0" y="0"/>
                </a:moveTo>
                <a:lnTo>
                  <a:pt x="8571638" y="0"/>
                </a:lnTo>
                <a:lnTo>
                  <a:pt x="8571638" y="2989494"/>
                </a:lnTo>
                <a:lnTo>
                  <a:pt x="0" y="2989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18" r="0" b="-131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54018" y="2786791"/>
            <a:ext cx="8359606" cy="3004772"/>
          </a:xfrm>
          <a:custGeom>
            <a:avLst/>
            <a:gdLst/>
            <a:ahLst/>
            <a:cxnLst/>
            <a:rect r="r" b="b" t="t" l="l"/>
            <a:pathLst>
              <a:path h="3004772" w="8359606">
                <a:moveTo>
                  <a:pt x="0" y="0"/>
                </a:moveTo>
                <a:lnTo>
                  <a:pt x="8359606" y="0"/>
                </a:lnTo>
                <a:lnTo>
                  <a:pt x="8359606" y="3004772"/>
                </a:lnTo>
                <a:lnTo>
                  <a:pt x="0" y="300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6136" y="6705963"/>
            <a:ext cx="8365324" cy="3098469"/>
          </a:xfrm>
          <a:custGeom>
            <a:avLst/>
            <a:gdLst/>
            <a:ahLst/>
            <a:cxnLst/>
            <a:rect r="r" b="b" t="t" l="l"/>
            <a:pathLst>
              <a:path h="3098469" w="8365324">
                <a:moveTo>
                  <a:pt x="0" y="0"/>
                </a:moveTo>
                <a:lnTo>
                  <a:pt x="8365324" y="0"/>
                </a:lnTo>
                <a:lnTo>
                  <a:pt x="8365324" y="3098469"/>
                </a:lnTo>
                <a:lnTo>
                  <a:pt x="0" y="309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91" t="0" r="-3591" b="-217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48300" y="6705963"/>
            <a:ext cx="8570151" cy="3060255"/>
          </a:xfrm>
          <a:custGeom>
            <a:avLst/>
            <a:gdLst/>
            <a:ahLst/>
            <a:cxnLst/>
            <a:rect r="r" b="b" t="t" l="l"/>
            <a:pathLst>
              <a:path h="3060255" w="8570151">
                <a:moveTo>
                  <a:pt x="0" y="0"/>
                </a:moveTo>
                <a:lnTo>
                  <a:pt x="8570150" y="0"/>
                </a:lnTo>
                <a:lnTo>
                  <a:pt x="8570150" y="3060255"/>
                </a:lnTo>
                <a:lnTo>
                  <a:pt x="0" y="30602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48046" y="1868399"/>
            <a:ext cx="112528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KATEGORİK DEĞERLERİN ANALİZİ VE </a:t>
            </a:r>
            <a:r>
              <a:rPr lang="en-US" sz="3000">
                <a:solidFill>
                  <a:srgbClr val="FFFFFF"/>
                </a:solidFill>
                <a:latin typeface="IBM Plex Sans"/>
              </a:rPr>
              <a:t>GÖRSELLEŞTİRİLMESİ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95698" y="5963013"/>
            <a:ext cx="1050520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NÜMERİK DEĞERLERİN ANALİZİ VE </a:t>
            </a:r>
            <a:r>
              <a:rPr lang="en-US" sz="3000">
                <a:solidFill>
                  <a:srgbClr val="FFFFFF"/>
                </a:solidFill>
                <a:latin typeface="IBM Plex Sans"/>
              </a:rPr>
              <a:t>GÖRSELLEŞTİRİLMESİ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136" y="895406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60671" y="2225607"/>
            <a:ext cx="8732458" cy="3244310"/>
          </a:xfrm>
          <a:custGeom>
            <a:avLst/>
            <a:gdLst/>
            <a:ahLst/>
            <a:cxnLst/>
            <a:rect r="r" b="b" t="t" l="l"/>
            <a:pathLst>
              <a:path h="3244310" w="8732458">
                <a:moveTo>
                  <a:pt x="0" y="0"/>
                </a:moveTo>
                <a:lnTo>
                  <a:pt x="8732457" y="0"/>
                </a:lnTo>
                <a:lnTo>
                  <a:pt x="8732457" y="3244310"/>
                </a:lnTo>
                <a:lnTo>
                  <a:pt x="0" y="324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9" t="0" r="-470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72166" y="6281882"/>
            <a:ext cx="8320963" cy="3677382"/>
          </a:xfrm>
          <a:custGeom>
            <a:avLst/>
            <a:gdLst/>
            <a:ahLst/>
            <a:cxnLst/>
            <a:rect r="r" b="b" t="t" l="l"/>
            <a:pathLst>
              <a:path h="3677382" w="8320963">
                <a:moveTo>
                  <a:pt x="0" y="0"/>
                </a:moveTo>
                <a:lnTo>
                  <a:pt x="8320962" y="0"/>
                </a:lnTo>
                <a:lnTo>
                  <a:pt x="8320962" y="3677382"/>
                </a:lnTo>
                <a:lnTo>
                  <a:pt x="0" y="3677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406" r="-1274" b="-52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50314" y="1608486"/>
            <a:ext cx="112528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BAZI NÜMERİK DEĞERLERİN KATEGORİZE EDİLMESİ</a:t>
            </a:r>
            <a:r>
              <a:rPr lang="en-US" sz="3000">
                <a:solidFill>
                  <a:srgbClr val="FFFFFF"/>
                </a:solidFill>
                <a:latin typeface="IBM Plex San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25289" y="5517542"/>
            <a:ext cx="1230290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YAŞ DEĞERİNİN KATEGORİZE EDİLMESİ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136" y="895406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8326" y="6816900"/>
            <a:ext cx="8074349" cy="2867218"/>
          </a:xfrm>
          <a:custGeom>
            <a:avLst/>
            <a:gdLst/>
            <a:ahLst/>
            <a:cxnLst/>
            <a:rect r="r" b="b" t="t" l="l"/>
            <a:pathLst>
              <a:path h="2867218" w="8074349">
                <a:moveTo>
                  <a:pt x="0" y="0"/>
                </a:moveTo>
                <a:lnTo>
                  <a:pt x="8074349" y="0"/>
                </a:lnTo>
                <a:lnTo>
                  <a:pt x="8074349" y="2867217"/>
                </a:lnTo>
                <a:lnTo>
                  <a:pt x="0" y="28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136" y="2589197"/>
            <a:ext cx="8804343" cy="3166346"/>
          </a:xfrm>
          <a:custGeom>
            <a:avLst/>
            <a:gdLst/>
            <a:ahLst/>
            <a:cxnLst/>
            <a:rect r="r" b="b" t="t" l="l"/>
            <a:pathLst>
              <a:path h="3166346" w="8804343">
                <a:moveTo>
                  <a:pt x="0" y="0"/>
                </a:moveTo>
                <a:lnTo>
                  <a:pt x="8804343" y="0"/>
                </a:lnTo>
                <a:lnTo>
                  <a:pt x="8804343" y="3166346"/>
                </a:lnTo>
                <a:lnTo>
                  <a:pt x="0" y="3166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30121" y="2651624"/>
            <a:ext cx="8568276" cy="3041492"/>
          </a:xfrm>
          <a:custGeom>
            <a:avLst/>
            <a:gdLst/>
            <a:ahLst/>
            <a:cxnLst/>
            <a:rect r="r" b="b" t="t" l="l"/>
            <a:pathLst>
              <a:path h="3041492" w="8568276">
                <a:moveTo>
                  <a:pt x="0" y="0"/>
                </a:moveTo>
                <a:lnTo>
                  <a:pt x="8568276" y="0"/>
                </a:lnTo>
                <a:lnTo>
                  <a:pt x="8568276" y="3041491"/>
                </a:lnTo>
                <a:lnTo>
                  <a:pt x="0" y="3041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77084" y="6759673"/>
            <a:ext cx="8321313" cy="2924445"/>
          </a:xfrm>
          <a:custGeom>
            <a:avLst/>
            <a:gdLst/>
            <a:ahLst/>
            <a:cxnLst/>
            <a:rect r="r" b="b" t="t" l="l"/>
            <a:pathLst>
              <a:path h="2924445" w="8321313">
                <a:moveTo>
                  <a:pt x="0" y="0"/>
                </a:moveTo>
                <a:lnTo>
                  <a:pt x="8321313" y="0"/>
                </a:lnTo>
                <a:lnTo>
                  <a:pt x="8321313" y="2924444"/>
                </a:lnTo>
                <a:lnTo>
                  <a:pt x="0" y="2924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49860" y="1341422"/>
            <a:ext cx="124029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KATEGORİK DEĞERLERLE 1.HEDEF DEĞİŞKEN ANALİZİ  (YIPRANMA)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5616" y="5573538"/>
            <a:ext cx="129029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SAYISAL DEĞERLERLE 1.HEDEF DEĞİŞKEN ANALİZİ (YIPRANMA)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136" y="895406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689009"/>
            <a:ext cx="8677864" cy="3027990"/>
          </a:xfrm>
          <a:custGeom>
            <a:avLst/>
            <a:gdLst/>
            <a:ahLst/>
            <a:cxnLst/>
            <a:rect r="r" b="b" t="t" l="l"/>
            <a:pathLst>
              <a:path h="3027990" w="8677864">
                <a:moveTo>
                  <a:pt x="0" y="0"/>
                </a:moveTo>
                <a:lnTo>
                  <a:pt x="8677864" y="0"/>
                </a:lnTo>
                <a:lnTo>
                  <a:pt x="8677864" y="3027990"/>
                </a:lnTo>
                <a:lnTo>
                  <a:pt x="0" y="3027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91622"/>
            <a:ext cx="8677864" cy="2922546"/>
          </a:xfrm>
          <a:custGeom>
            <a:avLst/>
            <a:gdLst/>
            <a:ahLst/>
            <a:cxnLst/>
            <a:rect r="r" b="b" t="t" l="l"/>
            <a:pathLst>
              <a:path h="2922546" w="8677864">
                <a:moveTo>
                  <a:pt x="0" y="0"/>
                </a:moveTo>
                <a:lnTo>
                  <a:pt x="8677864" y="0"/>
                </a:lnTo>
                <a:lnTo>
                  <a:pt x="8677864" y="2922546"/>
                </a:lnTo>
                <a:lnTo>
                  <a:pt x="0" y="2922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39" r="-2412" b="-35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97608" y="2689009"/>
            <a:ext cx="4644522" cy="2961469"/>
          </a:xfrm>
          <a:custGeom>
            <a:avLst/>
            <a:gdLst/>
            <a:ahLst/>
            <a:cxnLst/>
            <a:rect r="r" b="b" t="t" l="l"/>
            <a:pathLst>
              <a:path h="2961469" w="4644522">
                <a:moveTo>
                  <a:pt x="0" y="0"/>
                </a:moveTo>
                <a:lnTo>
                  <a:pt x="4644522" y="0"/>
                </a:lnTo>
                <a:lnTo>
                  <a:pt x="4644522" y="2961468"/>
                </a:lnTo>
                <a:lnTo>
                  <a:pt x="0" y="2961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77" r="0" b="-57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97608" y="6691622"/>
            <a:ext cx="5466649" cy="3532238"/>
          </a:xfrm>
          <a:custGeom>
            <a:avLst/>
            <a:gdLst/>
            <a:ahLst/>
            <a:cxnLst/>
            <a:rect r="r" b="b" t="t" l="l"/>
            <a:pathLst>
              <a:path h="3532238" w="5466649">
                <a:moveTo>
                  <a:pt x="0" y="0"/>
                </a:moveTo>
                <a:lnTo>
                  <a:pt x="5466649" y="0"/>
                </a:lnTo>
                <a:lnTo>
                  <a:pt x="5466649" y="3532238"/>
                </a:lnTo>
                <a:lnTo>
                  <a:pt x="0" y="3532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35" r="0" b="-138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4350" y="1365034"/>
            <a:ext cx="172593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KATEGORİK DEĞERLERLE 2.HEDEF DEĞİŞKEN ANALİZİ (PERFORMANS DEĞERLENDİRİLMESİ 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5506" y="5450458"/>
            <a:ext cx="171781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SAYISAL DEĞERLERLE 2.HEDEF DEĞİŞKEN ANALİZİ (PERFORMANS DEĞERLENDİRİLMESİ 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136" y="895406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30830" y="2571479"/>
            <a:ext cx="12426339" cy="4465400"/>
          </a:xfrm>
          <a:custGeom>
            <a:avLst/>
            <a:gdLst/>
            <a:ahLst/>
            <a:cxnLst/>
            <a:rect r="r" b="b" t="t" l="l"/>
            <a:pathLst>
              <a:path h="4465400" w="12426339">
                <a:moveTo>
                  <a:pt x="0" y="0"/>
                </a:moveTo>
                <a:lnTo>
                  <a:pt x="12426340" y="0"/>
                </a:lnTo>
                <a:lnTo>
                  <a:pt x="12426340" y="4465400"/>
                </a:lnTo>
                <a:lnTo>
                  <a:pt x="0" y="446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6870" y="1905379"/>
            <a:ext cx="14857563" cy="49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1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IBM Plex Sans"/>
              </a:rPr>
              <a:t>KOREALASYON ANALİZİ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8409" y="7537074"/>
            <a:ext cx="16650891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8F8F8"/>
                </a:solidFill>
                <a:latin typeface="IBM Plex Sans"/>
              </a:rPr>
              <a:t>1.</a:t>
            </a:r>
            <a:r>
              <a:rPr lang="en-US" sz="2300">
                <a:solidFill>
                  <a:srgbClr val="F8F8F8"/>
                </a:solidFill>
                <a:latin typeface="IBM Plex Sans"/>
              </a:rPr>
              <a:t> Pozitif korelasyon (Age ve TotalWorkingYears): Yaş arttıkça, toplam çalışma yılları da arttığı söylenebilir.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8F8F8"/>
                </a:solidFill>
                <a:latin typeface="IBM Plex Sans"/>
              </a:rPr>
              <a:t>2. Pozitif korelasyon (TotalWorkingYears ve MonthlyIncome): Toplam çalışma süresi arttıkça, aylık gelirinde arttığı söylenebilir.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8F8F8"/>
                </a:solidFill>
                <a:latin typeface="IBM Plex Sans"/>
              </a:rPr>
              <a:t>3. Pozitif korelasyon (YearsAtCompany ve MonthlyIncome): Şirkette daha uzun süre çalışanlar genellikle daha yüksek maaş alır.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136" y="895406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6136" y="4000195"/>
            <a:ext cx="11406000" cy="3619212"/>
          </a:xfrm>
          <a:custGeom>
            <a:avLst/>
            <a:gdLst/>
            <a:ahLst/>
            <a:cxnLst/>
            <a:rect r="r" b="b" t="t" l="l"/>
            <a:pathLst>
              <a:path h="3619212" w="11406000">
                <a:moveTo>
                  <a:pt x="0" y="0"/>
                </a:moveTo>
                <a:lnTo>
                  <a:pt x="11406000" y="0"/>
                </a:lnTo>
                <a:lnTo>
                  <a:pt x="11406000" y="3619211"/>
                </a:lnTo>
                <a:lnTo>
                  <a:pt x="0" y="3619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331751" y="2007447"/>
            <a:ext cx="1540117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EKSİK VERİLERİN İNCELENMESİ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254209" y="2759922"/>
            <a:ext cx="1540117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Veri setimizde kontrollerimiz sonucunda eksik veri bulunmamaktadır.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405" y="895406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5491" y="2586790"/>
            <a:ext cx="8788509" cy="2987513"/>
          </a:xfrm>
          <a:custGeom>
            <a:avLst/>
            <a:gdLst/>
            <a:ahLst/>
            <a:cxnLst/>
            <a:rect r="r" b="b" t="t" l="l"/>
            <a:pathLst>
              <a:path h="2987513" w="8788509">
                <a:moveTo>
                  <a:pt x="0" y="0"/>
                </a:moveTo>
                <a:lnTo>
                  <a:pt x="8788509" y="0"/>
                </a:lnTo>
                <a:lnTo>
                  <a:pt x="8788509" y="2987513"/>
                </a:lnTo>
                <a:lnTo>
                  <a:pt x="0" y="2987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24" y="6013233"/>
            <a:ext cx="8978776" cy="3245067"/>
          </a:xfrm>
          <a:custGeom>
            <a:avLst/>
            <a:gdLst/>
            <a:ahLst/>
            <a:cxnLst/>
            <a:rect r="r" b="b" t="t" l="l"/>
            <a:pathLst>
              <a:path h="3245067" w="8978776">
                <a:moveTo>
                  <a:pt x="0" y="0"/>
                </a:moveTo>
                <a:lnTo>
                  <a:pt x="8978776" y="0"/>
                </a:lnTo>
                <a:lnTo>
                  <a:pt x="8978776" y="3245067"/>
                </a:lnTo>
                <a:lnTo>
                  <a:pt x="0" y="3245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13176" y="2586790"/>
            <a:ext cx="7986778" cy="2886544"/>
          </a:xfrm>
          <a:custGeom>
            <a:avLst/>
            <a:gdLst/>
            <a:ahLst/>
            <a:cxnLst/>
            <a:rect r="r" b="b" t="t" l="l"/>
            <a:pathLst>
              <a:path h="2886544" w="7986778">
                <a:moveTo>
                  <a:pt x="0" y="0"/>
                </a:moveTo>
                <a:lnTo>
                  <a:pt x="7986778" y="0"/>
                </a:lnTo>
                <a:lnTo>
                  <a:pt x="7986778" y="2886544"/>
                </a:lnTo>
                <a:lnTo>
                  <a:pt x="0" y="2886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36393" y="6013233"/>
            <a:ext cx="8574824" cy="3103547"/>
          </a:xfrm>
          <a:custGeom>
            <a:avLst/>
            <a:gdLst/>
            <a:ahLst/>
            <a:cxnLst/>
            <a:rect r="r" b="b" t="t" l="l"/>
            <a:pathLst>
              <a:path h="3103547" w="8574824">
                <a:moveTo>
                  <a:pt x="0" y="0"/>
                </a:moveTo>
                <a:lnTo>
                  <a:pt x="8574823" y="0"/>
                </a:lnTo>
                <a:lnTo>
                  <a:pt x="8574823" y="3103547"/>
                </a:lnTo>
                <a:lnTo>
                  <a:pt x="0" y="3103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97957" y="1714556"/>
            <a:ext cx="67940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AYKIRI DEĞER ANALİZİ (IQR Method 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405" y="895406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405" y="1878907"/>
            <a:ext cx="8627445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IBM Plex Sans"/>
              </a:rPr>
              <a:t>AYKIRI DEĞER ANALİZİ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AYKIRI DEĞERLER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8405" y="3390956"/>
            <a:ext cx="8185100" cy="386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2367" indent="-261183" lvl="1">
              <a:lnSpc>
                <a:spcPts val="3387"/>
              </a:lnSpc>
              <a:buFont typeface="Arial"/>
              <a:buChar char="•"/>
            </a:pPr>
            <a:r>
              <a:rPr lang="en-US" sz="2419">
                <a:solidFill>
                  <a:srgbClr val="FFFFFF"/>
                </a:solidFill>
                <a:latin typeface="IBM Plex Sans"/>
              </a:rPr>
              <a:t>Aylık Gelir: 91 aykırı değer </a:t>
            </a:r>
          </a:p>
          <a:p>
            <a:pPr algn="just" marL="522367" indent="-261183" lvl="1">
              <a:lnSpc>
                <a:spcPts val="3387"/>
              </a:lnSpc>
              <a:buFont typeface="Arial"/>
              <a:buChar char="•"/>
            </a:pPr>
            <a:r>
              <a:rPr lang="en-US" sz="2419">
                <a:solidFill>
                  <a:srgbClr val="FFFFFF"/>
                </a:solidFill>
                <a:latin typeface="IBM Plex Sans"/>
              </a:rPr>
              <a:t>Toplam Çalışma Yılları: 58 aykırı değer </a:t>
            </a:r>
          </a:p>
          <a:p>
            <a:pPr algn="just" marL="522367" indent="-261183" lvl="1">
              <a:lnSpc>
                <a:spcPts val="3387"/>
              </a:lnSpc>
              <a:buFont typeface="Arial"/>
              <a:buChar char="•"/>
            </a:pPr>
            <a:r>
              <a:rPr lang="en-US" sz="2419">
                <a:solidFill>
                  <a:srgbClr val="FFFFFF"/>
                </a:solidFill>
                <a:latin typeface="IBM Plex Sans"/>
              </a:rPr>
              <a:t>Şirkette Geçirilen Yıllar: 61 aykırı değer </a:t>
            </a:r>
          </a:p>
          <a:p>
            <a:pPr algn="just" marL="522367" indent="-261183" lvl="1">
              <a:lnSpc>
                <a:spcPts val="3387"/>
              </a:lnSpc>
              <a:buFont typeface="Arial"/>
              <a:buChar char="•"/>
            </a:pPr>
            <a:r>
              <a:rPr lang="en-US" sz="2419">
                <a:solidFill>
                  <a:srgbClr val="FFFFFF"/>
                </a:solidFill>
                <a:latin typeface="IBM Plex Sans"/>
              </a:rPr>
              <a:t>Mevcut Rolde Geçirilen Yıllar: 18 aykırı değer</a:t>
            </a:r>
          </a:p>
          <a:p>
            <a:pPr algn="just" marL="522367" indent="-261183" lvl="1">
              <a:lnSpc>
                <a:spcPts val="3387"/>
              </a:lnSpc>
              <a:buFont typeface="Arial"/>
              <a:buChar char="•"/>
            </a:pPr>
            <a:r>
              <a:rPr lang="en-US" sz="2419">
                <a:solidFill>
                  <a:srgbClr val="FFFFFF"/>
                </a:solidFill>
                <a:latin typeface="IBM Plex Sans"/>
              </a:rPr>
              <a:t> Son Terfiden Bu Yana Geçen Yıllar: 96 aykırı değer </a:t>
            </a:r>
          </a:p>
          <a:p>
            <a:pPr algn="just" marL="522367" indent="-261183" lvl="1">
              <a:lnSpc>
                <a:spcPts val="3387"/>
              </a:lnSpc>
              <a:buFont typeface="Arial"/>
              <a:buChar char="•"/>
            </a:pPr>
            <a:r>
              <a:rPr lang="en-US" sz="2419">
                <a:solidFill>
                  <a:srgbClr val="FFFFFF"/>
                </a:solidFill>
                <a:latin typeface="IBM Plex Sans"/>
              </a:rPr>
              <a:t>Mevcut Yönetici ile Geçirilen Yıllar: 14 aykırı değer </a:t>
            </a:r>
          </a:p>
          <a:p>
            <a:pPr algn="just" marL="522367" indent="-261183" lvl="1">
              <a:lnSpc>
                <a:spcPts val="3387"/>
              </a:lnSpc>
              <a:buFont typeface="Arial"/>
              <a:buChar char="•"/>
            </a:pPr>
            <a:r>
              <a:rPr lang="en-US" sz="2419">
                <a:solidFill>
                  <a:srgbClr val="FFFFFF"/>
                </a:solidFill>
                <a:latin typeface="IBM Plex Sans"/>
              </a:rPr>
              <a:t>Yaş Aykırı Değerler: 0 aykırı değer </a:t>
            </a:r>
          </a:p>
          <a:p>
            <a:pPr algn="just" marL="522367" indent="-261183" lvl="1">
              <a:lnSpc>
                <a:spcPts val="3387"/>
              </a:lnSpc>
              <a:buFont typeface="Arial"/>
              <a:buChar char="•"/>
            </a:pPr>
            <a:r>
              <a:rPr lang="en-US" sz="2419">
                <a:solidFill>
                  <a:srgbClr val="FFFFFF"/>
                </a:solidFill>
                <a:latin typeface="IBM Plex Sans"/>
              </a:rPr>
              <a:t>Eve Uzaklık: 0 aykırı değer</a:t>
            </a:r>
          </a:p>
          <a:p>
            <a:pPr algn="just">
              <a:lnSpc>
                <a:spcPts val="3535"/>
              </a:lnSpc>
              <a:spcBef>
                <a:spcPct val="0"/>
              </a:spcBef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29000"/>
          </a:blip>
          <a:srcRect l="0" t="0" r="0" b="0"/>
          <a:stretch>
            <a:fillRect/>
          </a:stretch>
        </p:blipFill>
        <p:spPr>
          <a:xfrm flipH="false" flipV="false" rot="0">
            <a:off x="8022806" y="1945582"/>
            <a:ext cx="11915274" cy="92939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405" y="895406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405" y="1838430"/>
            <a:ext cx="86274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SONUÇLAR VE YORUMLAR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43000"/>
          </a:blip>
          <a:srcRect l="0" t="0" r="0" b="0"/>
          <a:stretch>
            <a:fillRect/>
          </a:stretch>
        </p:blipFill>
        <p:spPr>
          <a:xfrm flipH="false" flipV="false" rot="0">
            <a:off x="10597014" y="4510862"/>
            <a:ext cx="8818532" cy="577613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78000"/>
          </a:blip>
          <a:srcRect l="0" t="0" r="0" b="0"/>
          <a:stretch>
            <a:fillRect/>
          </a:stretch>
        </p:blipFill>
        <p:spPr>
          <a:xfrm flipH="false" flipV="false" rot="0">
            <a:off x="11537183" y="6629240"/>
            <a:ext cx="6938193" cy="392007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28405" y="2577465"/>
            <a:ext cx="10968349" cy="630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</a:rPr>
              <a:t>İş seyahatine sıklıkla çıkanların yıpranma yüzdesinin, hiç çıkmayanlara ve nadiren çıkanlara oranla yüksek çıktığı gözlemlenmektedir.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</a:rPr>
              <a:t>Bekar çalışanların yıpranma oranının diğer medeni durum kategorilerinden daha yüksek olduğu görülmüştür.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</a:rPr>
              <a:t>Toplam çalışma yılı arttıkça yıpranma oranında azalma olduğu gözlemleniyor. Toplam çalışma yılındaki artış, çalışanların işten yıpranma eğilimindeki azalma ile ilişkilendirilebilir.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</a:rPr>
              <a:t>Çalışanların mevcut rolünde geçirdiği yıl arttıkça, şirkette yıpranma eğiliminde bir azalma görülmektedir.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</a:rPr>
              <a:t>İşte yıprananlar genellikle daha yakın zamanda terfi almış kişilerdir.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</a:rPr>
              <a:t>Performans değerlendirmesi 3 ve 4 olan çalışanların toplam çalışma yılları birbirine çok yakın, ancak 3 olanlar biraz daha fazla yıla sahip diyebiliriz.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</a:rPr>
              <a:t>Performans değerlendirmesi 3 olanların ortalama aylık geliri biraz daha yüksek olduğu söylenebilir.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</a:rPr>
              <a:t>Performans değerlendirmesi 4 olan çalışanlar, genellikle son terfiden bu yana daha fazla yıl geçirmişlerdir.</a:t>
            </a:r>
          </a:p>
          <a:p>
            <a:pPr algn="just">
              <a:lnSpc>
                <a:spcPts val="293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52420">
            <a:off x="11606739" y="-5226477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52420">
            <a:off x="-2963120" y="8004632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576" r="-1029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9511" y="895406"/>
            <a:ext cx="10553843" cy="2024380"/>
            <a:chOff x="0" y="0"/>
            <a:chExt cx="14071791" cy="269917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14071791" cy="150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Telegraf Ultra-Bold"/>
                </a:rPr>
                <a:t>Makine Öğrenmesi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76450"/>
              <a:ext cx="1105108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3738" y="2588264"/>
            <a:ext cx="12615995" cy="535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260" indent="-271630" lvl="1">
              <a:lnSpc>
                <a:spcPts val="4755"/>
              </a:lnSpc>
              <a:buFont typeface="Arial"/>
              <a:buChar char="•"/>
            </a:pPr>
            <a:r>
              <a:rPr lang="en-US" sz="2516">
                <a:solidFill>
                  <a:srgbClr val="F8F8F8"/>
                </a:solidFill>
                <a:latin typeface="IBM Plex Sans"/>
              </a:rPr>
              <a:t>Veri setinin belirlenen özelliklere ve hedef değişkenlere göre ayrıştırılması.</a:t>
            </a:r>
          </a:p>
          <a:p>
            <a:pPr algn="l" marL="543260" indent="-271630" lvl="1">
              <a:lnSpc>
                <a:spcPts val="4755"/>
              </a:lnSpc>
              <a:buFont typeface="Arial"/>
              <a:buChar char="•"/>
            </a:pPr>
            <a:r>
              <a:rPr lang="en-US" sz="2516">
                <a:solidFill>
                  <a:srgbClr val="F8F8F8"/>
                </a:solidFill>
                <a:latin typeface="IBM Plex Sans"/>
              </a:rPr>
              <a:t>Sınıf dengesizliğinin ADASYN yöntemiyle ele alınıp dengeleme yapılması.</a:t>
            </a:r>
          </a:p>
          <a:p>
            <a:pPr algn="l" marL="543260" indent="-271630" lvl="1">
              <a:lnSpc>
                <a:spcPts val="4755"/>
              </a:lnSpc>
              <a:buFont typeface="Arial"/>
              <a:buChar char="•"/>
            </a:pPr>
            <a:r>
              <a:rPr lang="en-US" sz="2516">
                <a:solidFill>
                  <a:srgbClr val="F8F8F8"/>
                </a:solidFill>
                <a:latin typeface="IBM Plex Sans"/>
              </a:rPr>
              <a:t>Modellerin ayrı ayrı Lojistik Regression, Random Forest, SVM Linear, SVM RBF, Gradient Boosting modelleri ile her birinin en iyi sonucu veren parametreleriyle eğitilmesi.</a:t>
            </a:r>
          </a:p>
          <a:p>
            <a:pPr algn="l" marL="543260" indent="-271630" lvl="1">
              <a:lnSpc>
                <a:spcPts val="4755"/>
              </a:lnSpc>
              <a:buFont typeface="Arial"/>
              <a:buChar char="•"/>
            </a:pPr>
            <a:r>
              <a:rPr lang="en-US" sz="2516">
                <a:solidFill>
                  <a:srgbClr val="F8F8F8"/>
                </a:solidFill>
                <a:latin typeface="IBM Plex Sans"/>
              </a:rPr>
              <a:t>Yıpranma için Linear Regression, Performans için SVM RBF’le devam edilmesi.</a:t>
            </a:r>
          </a:p>
          <a:p>
            <a:pPr algn="l" marL="543260" indent="-271630" lvl="1">
              <a:lnSpc>
                <a:spcPts val="4755"/>
              </a:lnSpc>
              <a:buFont typeface="Arial"/>
              <a:buChar char="•"/>
            </a:pPr>
            <a:r>
              <a:rPr lang="en-US" sz="2516">
                <a:solidFill>
                  <a:srgbClr val="F8F8F8"/>
                </a:solidFill>
                <a:latin typeface="IBM Plex Sans"/>
              </a:rPr>
              <a:t>Model doğruluğunun eğitim ve test setleri üzerinde değerlendirilmesi.</a:t>
            </a:r>
          </a:p>
          <a:p>
            <a:pPr algn="l" marL="543260" indent="-271630" lvl="1">
              <a:lnSpc>
                <a:spcPts val="4755"/>
              </a:lnSpc>
              <a:buFont typeface="Arial"/>
              <a:buChar char="•"/>
            </a:pPr>
            <a:r>
              <a:rPr lang="en-US" sz="2516">
                <a:solidFill>
                  <a:srgbClr val="F8F8F8"/>
                </a:solidFill>
                <a:latin typeface="IBM Plex Sans"/>
              </a:rPr>
              <a:t>5-kat çapraz doğrulama yöntemiyle modellerin performansının kontrol edilmesi.</a:t>
            </a:r>
          </a:p>
          <a:p>
            <a:pPr algn="l" marL="543260" indent="-271630" lvl="1">
              <a:lnSpc>
                <a:spcPts val="4755"/>
              </a:lnSpc>
              <a:buFont typeface="Arial"/>
              <a:buChar char="•"/>
            </a:pPr>
            <a:r>
              <a:rPr lang="en-US" sz="2516">
                <a:solidFill>
                  <a:srgbClr val="F8F8F8"/>
                </a:solidFill>
                <a:latin typeface="IBM Plex Sans"/>
              </a:rPr>
              <a:t>Sınıflandırma raporları her iki model için oluşturulup raporlanması.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0697231" y="4580248"/>
            <a:ext cx="10105336" cy="4648455"/>
          </a:xfrm>
          <a:custGeom>
            <a:avLst/>
            <a:gdLst/>
            <a:ahLst/>
            <a:cxnLst/>
            <a:rect r="r" b="b" t="t" l="l"/>
            <a:pathLst>
              <a:path h="4648455" w="10105336">
                <a:moveTo>
                  <a:pt x="0" y="0"/>
                </a:moveTo>
                <a:lnTo>
                  <a:pt x="10105336" y="0"/>
                </a:lnTo>
                <a:lnTo>
                  <a:pt x="10105336" y="4648455"/>
                </a:lnTo>
                <a:lnTo>
                  <a:pt x="0" y="46484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85791" y="4029643"/>
            <a:ext cx="3728216" cy="3760838"/>
          </a:xfrm>
          <a:custGeom>
            <a:avLst/>
            <a:gdLst/>
            <a:ahLst/>
            <a:cxnLst/>
            <a:rect r="r" b="b" t="t" l="l"/>
            <a:pathLst>
              <a:path h="3760838" w="3728216">
                <a:moveTo>
                  <a:pt x="0" y="0"/>
                </a:moveTo>
                <a:lnTo>
                  <a:pt x="3728216" y="0"/>
                </a:lnTo>
                <a:lnTo>
                  <a:pt x="3728216" y="3760838"/>
                </a:lnTo>
                <a:lnTo>
                  <a:pt x="0" y="37608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999733" y="2832721"/>
            <a:ext cx="504313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8F8F8"/>
                </a:solidFill>
                <a:latin typeface="IBM Plex Sans Bold"/>
              </a:rPr>
              <a:t>Let the AI do 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602" y="2780616"/>
            <a:ext cx="7953954" cy="5566531"/>
          </a:xfrm>
          <a:custGeom>
            <a:avLst/>
            <a:gdLst/>
            <a:ahLst/>
            <a:cxnLst/>
            <a:rect r="r" b="b" t="t" l="l"/>
            <a:pathLst>
              <a:path h="5566531" w="7953954">
                <a:moveTo>
                  <a:pt x="0" y="0"/>
                </a:moveTo>
                <a:lnTo>
                  <a:pt x="7953955" y="0"/>
                </a:lnTo>
                <a:lnTo>
                  <a:pt x="7953955" y="5566531"/>
                </a:lnTo>
                <a:lnTo>
                  <a:pt x="0" y="5566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15644">
            <a:off x="10221655" y="6164005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6" y="0"/>
                </a:lnTo>
                <a:lnTo>
                  <a:pt x="15465516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2018" y="1890562"/>
            <a:ext cx="7594539" cy="91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6034">
                <a:solidFill>
                  <a:srgbClr val="01003B"/>
                </a:solidFill>
                <a:latin typeface="Be Vietnam Ultra-Bold"/>
              </a:rPr>
              <a:t>Bahsedeceklerimiz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755034" y="2810222"/>
            <a:ext cx="944577" cy="944577"/>
          </a:xfrm>
          <a:custGeom>
            <a:avLst/>
            <a:gdLst/>
            <a:ahLst/>
            <a:cxnLst/>
            <a:rect r="r" b="b" t="t" l="l"/>
            <a:pathLst>
              <a:path h="944577" w="944577">
                <a:moveTo>
                  <a:pt x="0" y="0"/>
                </a:moveTo>
                <a:lnTo>
                  <a:pt x="944577" y="0"/>
                </a:lnTo>
                <a:lnTo>
                  <a:pt x="944577" y="944577"/>
                </a:lnTo>
                <a:lnTo>
                  <a:pt x="0" y="944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852047" y="2907235"/>
            <a:ext cx="750552" cy="7505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45297" y="3034959"/>
            <a:ext cx="5550370" cy="44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632">
                <a:solidFill>
                  <a:srgbClr val="01003B"/>
                </a:solidFill>
                <a:latin typeface="IBM Plex Sans"/>
              </a:rPr>
              <a:t>Ekibimiz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755034" y="5366126"/>
            <a:ext cx="944577" cy="944577"/>
          </a:xfrm>
          <a:custGeom>
            <a:avLst/>
            <a:gdLst/>
            <a:ahLst/>
            <a:cxnLst/>
            <a:rect r="r" b="b" t="t" l="l"/>
            <a:pathLst>
              <a:path h="944577" w="944577">
                <a:moveTo>
                  <a:pt x="0" y="0"/>
                </a:moveTo>
                <a:lnTo>
                  <a:pt x="944577" y="0"/>
                </a:lnTo>
                <a:lnTo>
                  <a:pt x="944577" y="944577"/>
                </a:lnTo>
                <a:lnTo>
                  <a:pt x="0" y="944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852047" y="5463139"/>
            <a:ext cx="750552" cy="75055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11386" y="5591369"/>
            <a:ext cx="5345746" cy="4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632">
                <a:solidFill>
                  <a:srgbClr val="01003B"/>
                </a:solidFill>
                <a:latin typeface="IBM Plex Sans"/>
              </a:rPr>
              <a:t>Modelimiz ve Çıktılarımız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755034" y="8017280"/>
            <a:ext cx="944577" cy="944577"/>
          </a:xfrm>
          <a:custGeom>
            <a:avLst/>
            <a:gdLst/>
            <a:ahLst/>
            <a:cxnLst/>
            <a:rect r="r" b="b" t="t" l="l"/>
            <a:pathLst>
              <a:path h="944577" w="944577">
                <a:moveTo>
                  <a:pt x="0" y="0"/>
                </a:moveTo>
                <a:lnTo>
                  <a:pt x="944577" y="0"/>
                </a:lnTo>
                <a:lnTo>
                  <a:pt x="944577" y="944577"/>
                </a:lnTo>
                <a:lnTo>
                  <a:pt x="0" y="944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852047" y="8114293"/>
            <a:ext cx="750552" cy="75055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8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11386" y="8242523"/>
            <a:ext cx="5994913" cy="4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632">
                <a:solidFill>
                  <a:srgbClr val="01003B"/>
                </a:solidFill>
                <a:latin typeface="IBM Plex Sans"/>
              </a:rPr>
              <a:t>Form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755034" y="4088174"/>
            <a:ext cx="944577" cy="944577"/>
          </a:xfrm>
          <a:custGeom>
            <a:avLst/>
            <a:gdLst/>
            <a:ahLst/>
            <a:cxnLst/>
            <a:rect r="r" b="b" t="t" l="l"/>
            <a:pathLst>
              <a:path h="944577" w="944577">
                <a:moveTo>
                  <a:pt x="0" y="0"/>
                </a:moveTo>
                <a:lnTo>
                  <a:pt x="944577" y="0"/>
                </a:lnTo>
                <a:lnTo>
                  <a:pt x="944577" y="944577"/>
                </a:lnTo>
                <a:lnTo>
                  <a:pt x="0" y="944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852047" y="4185187"/>
            <a:ext cx="750552" cy="75055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11386" y="4283400"/>
            <a:ext cx="5345746" cy="4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632">
                <a:solidFill>
                  <a:srgbClr val="01003B"/>
                </a:solidFill>
                <a:latin typeface="IBM Plex Sans"/>
              </a:rPr>
              <a:t>Verilerimiz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8755034" y="6644078"/>
            <a:ext cx="944577" cy="944577"/>
          </a:xfrm>
          <a:custGeom>
            <a:avLst/>
            <a:gdLst/>
            <a:ahLst/>
            <a:cxnLst/>
            <a:rect r="r" b="b" t="t" l="l"/>
            <a:pathLst>
              <a:path h="944577" w="944577">
                <a:moveTo>
                  <a:pt x="0" y="0"/>
                </a:moveTo>
                <a:lnTo>
                  <a:pt x="944577" y="0"/>
                </a:lnTo>
                <a:lnTo>
                  <a:pt x="944577" y="944577"/>
                </a:lnTo>
                <a:lnTo>
                  <a:pt x="0" y="944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8852047" y="6741091"/>
            <a:ext cx="750552" cy="75055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6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11386" y="6871118"/>
            <a:ext cx="5345746" cy="4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632">
                <a:solidFill>
                  <a:srgbClr val="01003B"/>
                </a:solidFill>
                <a:latin typeface="IBM Plex Sans"/>
              </a:rPr>
              <a:t>Proje Hedeflerimiz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8852047" y="1478741"/>
            <a:ext cx="944577" cy="944577"/>
          </a:xfrm>
          <a:custGeom>
            <a:avLst/>
            <a:gdLst/>
            <a:ahLst/>
            <a:cxnLst/>
            <a:rect r="r" b="b" t="t" l="l"/>
            <a:pathLst>
              <a:path h="944577" w="944577">
                <a:moveTo>
                  <a:pt x="0" y="0"/>
                </a:moveTo>
                <a:lnTo>
                  <a:pt x="944577" y="0"/>
                </a:lnTo>
                <a:lnTo>
                  <a:pt x="944577" y="944577"/>
                </a:lnTo>
                <a:lnTo>
                  <a:pt x="0" y="944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8949059" y="1575754"/>
            <a:ext cx="750552" cy="75055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2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11386" y="1664567"/>
            <a:ext cx="3349557" cy="4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632">
                <a:solidFill>
                  <a:srgbClr val="01003B"/>
                </a:solidFill>
                <a:latin typeface="IBM Plex Sans"/>
              </a:rPr>
              <a:t>Projenin Amacı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705407" y="732348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29" y="0"/>
                </a:lnTo>
                <a:lnTo>
                  <a:pt x="2196929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23761">
            <a:off x="15548344" y="-4774037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0576" r="-10296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066142" y="1492451"/>
          <a:ext cx="12155715" cy="4040164"/>
        </p:xfrm>
        <a:graphic>
          <a:graphicData uri="http://schemas.openxmlformats.org/drawingml/2006/table">
            <a:tbl>
              <a:tblPr/>
              <a:tblGrid>
                <a:gridCol w="2617684"/>
                <a:gridCol w="2770864"/>
                <a:gridCol w="3383584"/>
                <a:gridCol w="3383584"/>
              </a:tblGrid>
              <a:tr h="7596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ontserrat Bold"/>
                        </a:rPr>
                        <a:t>ÇALIŞAN YIPRANMA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Eğitim Doğruluğu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Test Doğruluğu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Çapraz Doğrulama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6443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 Bold"/>
                        </a:rPr>
                        <a:t>0.914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 Bold"/>
                        </a:rPr>
                        <a:t>0.901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 Bold"/>
                        </a:rPr>
                        <a:t>0.900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1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Random Forest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0.831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0.809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0.810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1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ontserrat Bold"/>
                        </a:rPr>
                        <a:t>SVM Linear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0.910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0.901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0.896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9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SVM  RBF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0.925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0.910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0..893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9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Gradient Boosting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0.941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0.900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0.895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066142" y="5913615"/>
          <a:ext cx="12155715" cy="3905695"/>
        </p:xfrm>
        <a:graphic>
          <a:graphicData uri="http://schemas.openxmlformats.org/drawingml/2006/table">
            <a:tbl>
              <a:tblPr/>
              <a:tblGrid>
                <a:gridCol w="2617684"/>
                <a:gridCol w="2770864"/>
                <a:gridCol w="3383584"/>
                <a:gridCol w="3383584"/>
              </a:tblGrid>
              <a:tr h="6240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ontserrat Bold"/>
                        </a:rPr>
                        <a:t>PERFORMANS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Eğitim Doğruluğu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Test Doğruluğu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Çapraz Doğrulama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644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0.862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0.854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0.843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3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Random Forest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0.870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0.827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0.821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3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SVM Linear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0.861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0.861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0.848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SVM  RBF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 Bold"/>
                        </a:rPr>
                        <a:t>0.888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 Bold"/>
                        </a:rPr>
                        <a:t>0.886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 Bold"/>
                        </a:rPr>
                        <a:t>0.865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Bold"/>
                        </a:rPr>
                        <a:t>Gradient Boosting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0.932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0.884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</a:rPr>
                        <a:t>0.853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6809631" y="439715"/>
            <a:ext cx="4668738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Bold"/>
              </a:rPr>
              <a:t>Model Doğruluğu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3309406">
            <a:off x="-6297933" y="-663712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415644">
            <a:off x="12574959" y="8043345"/>
            <a:ext cx="11710766" cy="4237168"/>
          </a:xfrm>
          <a:custGeom>
            <a:avLst/>
            <a:gdLst/>
            <a:ahLst/>
            <a:cxnLst/>
            <a:rect r="r" b="b" t="t" l="l"/>
            <a:pathLst>
              <a:path h="4237168" w="11710766">
                <a:moveTo>
                  <a:pt x="0" y="0"/>
                </a:moveTo>
                <a:lnTo>
                  <a:pt x="11710766" y="0"/>
                </a:lnTo>
                <a:lnTo>
                  <a:pt x="11710766" y="4237168"/>
                </a:lnTo>
                <a:lnTo>
                  <a:pt x="0" y="4237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83924" y="1296184"/>
          <a:ext cx="5972489" cy="3118723"/>
        </p:xfrm>
        <a:graphic>
          <a:graphicData uri="http://schemas.openxmlformats.org/drawingml/2006/table">
            <a:tbl>
              <a:tblPr/>
              <a:tblGrid>
                <a:gridCol w="1404236"/>
                <a:gridCol w="1234777"/>
                <a:gridCol w="1111159"/>
                <a:gridCol w="1169774"/>
                <a:gridCol w="1052543"/>
              </a:tblGrid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Çalışan </a:t>
                      </a:r>
                      <a:endParaRPr lang="en-US" sz="1100"/>
                    </a:p>
                    <a:p>
                      <a:pPr algn="ctr">
                        <a:lnSpc>
                          <a:spcPts val="2495"/>
                        </a:lnSpc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Yıpranma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Precision</a:t>
                      </a: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F1-Score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Support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Hayır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0.92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0.94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0.93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223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Evet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0.62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0.55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0.58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42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4781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0.888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0.875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0.866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0.888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0.875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0.866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0.888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0.875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0.866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0.888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0.875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0.866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0.888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0.875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0.866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74399" y="6249794"/>
          <a:ext cx="5972489" cy="3118723"/>
        </p:xfrm>
        <a:graphic>
          <a:graphicData uri="http://schemas.openxmlformats.org/drawingml/2006/table">
            <a:tbl>
              <a:tblPr/>
              <a:tblGrid>
                <a:gridCol w="1404236"/>
                <a:gridCol w="1234777"/>
                <a:gridCol w="1111159"/>
                <a:gridCol w="1169774"/>
                <a:gridCol w="1052543"/>
              </a:tblGrid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Performans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Precision</a:t>
                      </a: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F1-Score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Support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Düşük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0.86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1.00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0.93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229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Yüksek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36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4781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0.840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0.864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0.840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0.840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0.864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0.840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0.840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0.864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0.840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0.840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0.864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0.840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0.840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0.864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0.840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788009" y="1296184"/>
          <a:ext cx="5972489" cy="3118723"/>
        </p:xfrm>
        <a:graphic>
          <a:graphicData uri="http://schemas.openxmlformats.org/drawingml/2006/table">
            <a:tbl>
              <a:tblPr/>
              <a:tblGrid>
                <a:gridCol w="1404236"/>
                <a:gridCol w="1234777"/>
                <a:gridCol w="1111159"/>
                <a:gridCol w="1169774"/>
                <a:gridCol w="1052543"/>
              </a:tblGrid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Çalışan </a:t>
                      </a:r>
                      <a:endParaRPr lang="en-US" sz="1100"/>
                    </a:p>
                    <a:p>
                      <a:pPr algn="ctr">
                        <a:lnSpc>
                          <a:spcPts val="2495"/>
                        </a:lnSpc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Yıpranma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Precision</a:t>
                      </a: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F1-Score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Support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Hayır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0.87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0.94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0.90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222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Evet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0.93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0.87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0.90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224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4781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0.914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0.901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0.900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0.914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0.901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0.900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0.914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0.901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0.900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0.914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0.901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0.900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0.914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0.901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0.900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778484" y="6249794"/>
          <a:ext cx="5972489" cy="3118723"/>
        </p:xfrm>
        <a:graphic>
          <a:graphicData uri="http://schemas.openxmlformats.org/drawingml/2006/table">
            <a:tbl>
              <a:tblPr/>
              <a:tblGrid>
                <a:gridCol w="1404236"/>
                <a:gridCol w="1234777"/>
                <a:gridCol w="1111159"/>
                <a:gridCol w="1169774"/>
                <a:gridCol w="1052543"/>
              </a:tblGrid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Performans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Precision</a:t>
                      </a: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F1-Score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Support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Düşük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0.85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0.94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0.89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224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000000"/>
                          </a:solidFill>
                          <a:latin typeface="Montserrat Bold"/>
                        </a:rPr>
                        <a:t>Yüksek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0.93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0.83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0.88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5"/>
                        </a:lnSpc>
                        <a:defRPr/>
                      </a:pPr>
                      <a:r>
                        <a:rPr lang="en-US" sz="1782">
                          <a:solidFill>
                            <a:srgbClr val="FFFFFF"/>
                          </a:solidFill>
                          <a:latin typeface="Montserrat"/>
                        </a:rPr>
                        <a:t>215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4781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0.888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0.886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0.865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0.888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0.886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0.865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0.888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0.886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0.865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0.888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0.886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0.865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Eğitim Doğruluğu: 0.888</a:t>
                      </a:r>
                      <a:endParaRPr lang="en-US" sz="1100"/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Test Doğruluğu: 0.886</a:t>
                      </a:r>
                    </a:p>
                    <a:p>
                      <a:pPr algn="ctr">
                        <a:lnSpc>
                          <a:spcPts val="2246"/>
                        </a:lnSpc>
                      </a:pPr>
                      <a:r>
                        <a:rPr lang="en-US" sz="1604">
                          <a:solidFill>
                            <a:srgbClr val="FFFFFF"/>
                          </a:solidFill>
                          <a:latin typeface="Montserrat"/>
                        </a:rPr>
                        <a:t>Çapraz Doğrulama Ortalaması : 0.865</a:t>
                      </a:r>
                    </a:p>
                  </a:txBody>
                  <a:tcPr marL="0" marR="0" marT="0" marB="0" anchor="ctr">
                    <a:lnL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66">
                      <a:solidFill>
                        <a:srgbClr val="FDCC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097015" y="224644"/>
            <a:ext cx="10113020" cy="116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FFFFFF"/>
                </a:solidFill>
                <a:latin typeface="Montserrat Bold"/>
              </a:rPr>
              <a:t>Logistic Regression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 Bold"/>
              </a:rPr>
              <a:t>model_logistic_attrition = LogisticRegression(penalty='l2', C=10.0, solver='lbfgs', max_iter=5000)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828629" y="5187348"/>
            <a:ext cx="10630742" cy="88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FFFFFF"/>
                </a:solidFill>
                <a:latin typeface="Montserrat Bold"/>
              </a:rPr>
              <a:t>SVM RBF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Montserrat Bold"/>
              </a:rPr>
              <a:t>model_svm_rbf_performance = SVC(kernel='rbf', C=2.0, gamma='scale', random_state=42)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02812" y="2476205"/>
            <a:ext cx="1301426" cy="39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2"/>
              </a:lnSpc>
              <a:spcBef>
                <a:spcPct val="0"/>
              </a:spcBef>
            </a:pPr>
            <a:r>
              <a:rPr lang="en-US" sz="2287">
                <a:solidFill>
                  <a:srgbClr val="FFFFFF"/>
                </a:solidFill>
                <a:latin typeface="Montserrat Bold"/>
              </a:rPr>
              <a:t>ADASYN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8246465" y="3074323"/>
            <a:ext cx="1814120" cy="28575"/>
          </a:xfrm>
          <a:prstGeom prst="line">
            <a:avLst/>
          </a:prstGeom>
          <a:ln cap="flat" w="57150">
            <a:solidFill>
              <a:srgbClr val="FDCCC8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8625276" y="7647916"/>
            <a:ext cx="1301426" cy="39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2"/>
              </a:lnSpc>
              <a:spcBef>
                <a:spcPct val="0"/>
              </a:spcBef>
            </a:pPr>
            <a:r>
              <a:rPr lang="en-US" sz="2287">
                <a:solidFill>
                  <a:srgbClr val="FFFFFF"/>
                </a:solidFill>
                <a:latin typeface="Montserrat Bold"/>
              </a:rPr>
              <a:t>ADASYN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8368929" y="8246034"/>
            <a:ext cx="1814120" cy="28575"/>
          </a:xfrm>
          <a:prstGeom prst="line">
            <a:avLst/>
          </a:prstGeom>
          <a:ln cap="flat" w="57150">
            <a:solidFill>
              <a:srgbClr val="FDCCC8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52420">
            <a:off x="11606739" y="-5226477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52420">
            <a:off x="-1182927" y="7441456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82905" y="8831338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35091" y="8668556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58828" y="0"/>
            <a:ext cx="7854243" cy="2024380"/>
            <a:chOff x="0" y="0"/>
            <a:chExt cx="10472324" cy="26991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10472324" cy="150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Telegraf Ultra-Bold"/>
                </a:rPr>
                <a:t>Web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76450"/>
              <a:ext cx="822429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224659" y="0"/>
            <a:ext cx="1775429" cy="1775429"/>
          </a:xfrm>
          <a:custGeom>
            <a:avLst/>
            <a:gdLst/>
            <a:ahLst/>
            <a:cxnLst/>
            <a:rect r="r" b="b" t="t" l="l"/>
            <a:pathLst>
              <a:path h="1775429" w="1775429">
                <a:moveTo>
                  <a:pt x="0" y="0"/>
                </a:moveTo>
                <a:lnTo>
                  <a:pt x="1775429" y="0"/>
                </a:lnTo>
                <a:lnTo>
                  <a:pt x="1775429" y="1775429"/>
                </a:lnTo>
                <a:lnTo>
                  <a:pt x="0" y="17754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8460" y="282307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993108" y="1775429"/>
            <a:ext cx="15491012" cy="822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2193502">
            <a:off x="636468" y="9626823"/>
            <a:ext cx="1680913" cy="75641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-85942" y="8668556"/>
            <a:ext cx="2472571" cy="89012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650124" y="352094"/>
            <a:ext cx="16399314" cy="128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3"/>
              </a:lnSpc>
            </a:pPr>
            <a:r>
              <a:rPr lang="en-US" sz="3723">
                <a:solidFill>
                  <a:srgbClr val="F8F8F8"/>
                </a:solidFill>
                <a:latin typeface="IBM Plex Sans"/>
              </a:rPr>
              <a:t>*Local Storage   *Flask   *HMTL-CSS-JS</a:t>
            </a:r>
          </a:p>
          <a:p>
            <a:pPr algn="l">
              <a:lnSpc>
                <a:spcPts val="5213"/>
              </a:lnSpc>
            </a:pPr>
            <a:r>
              <a:rPr lang="en-US" sz="3723">
                <a:solidFill>
                  <a:srgbClr val="F8F8F8"/>
                </a:solidFill>
                <a:latin typeface="IBM Plex Sans"/>
              </a:rPr>
              <a:t> *AI ile oluşturulmuş video özgün içeriği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52420">
            <a:off x="11606739" y="-5226477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52420">
            <a:off x="-1182927" y="7441456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82905" y="8831338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35091" y="8668556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62083" y="1605812"/>
            <a:ext cx="7854243" cy="2024380"/>
            <a:chOff x="0" y="0"/>
            <a:chExt cx="10472324" cy="26991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10472324" cy="150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Telegraf Ultra-Bold"/>
                </a:rPr>
                <a:t>Web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76450"/>
              <a:ext cx="822429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795071" y="849122"/>
            <a:ext cx="1917148" cy="1917148"/>
          </a:xfrm>
          <a:custGeom>
            <a:avLst/>
            <a:gdLst/>
            <a:ahLst/>
            <a:cxnLst/>
            <a:rect r="r" b="b" t="t" l="l"/>
            <a:pathLst>
              <a:path h="1917148" w="1917148">
                <a:moveTo>
                  <a:pt x="0" y="0"/>
                </a:moveTo>
                <a:lnTo>
                  <a:pt x="1917148" y="0"/>
                </a:lnTo>
                <a:lnTo>
                  <a:pt x="1917148" y="1917147"/>
                </a:lnTo>
                <a:lnTo>
                  <a:pt x="0" y="1917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8460" y="282307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-572867" y="3032899"/>
            <a:ext cx="10853439" cy="6225401"/>
            <a:chOff x="0" y="0"/>
            <a:chExt cx="7981950" cy="45783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1"/>
              <a:stretch>
                <a:fillRect l="-5722" t="0" r="-17203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083248" y="165282"/>
            <a:ext cx="16399314" cy="260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996" indent="-401998" lvl="1">
              <a:lnSpc>
                <a:spcPts val="5213"/>
              </a:lnSpc>
              <a:buFont typeface="Arial"/>
              <a:buChar char="•"/>
            </a:pPr>
            <a:r>
              <a:rPr lang="en-US" sz="3723">
                <a:solidFill>
                  <a:srgbClr val="F8F8F8"/>
                </a:solidFill>
                <a:latin typeface="IBM Plex Sans"/>
              </a:rPr>
              <a:t>Local Storage</a:t>
            </a:r>
          </a:p>
          <a:p>
            <a:pPr algn="l" marL="803996" indent="-401998" lvl="1">
              <a:lnSpc>
                <a:spcPts val="5213"/>
              </a:lnSpc>
              <a:buFont typeface="Arial"/>
              <a:buChar char="•"/>
            </a:pPr>
            <a:r>
              <a:rPr lang="en-US" sz="3723">
                <a:solidFill>
                  <a:srgbClr val="F8F8F8"/>
                </a:solidFill>
                <a:latin typeface="IBM Plex Sans"/>
              </a:rPr>
              <a:t>Flask</a:t>
            </a:r>
          </a:p>
          <a:p>
            <a:pPr algn="l" marL="803996" indent="-401998" lvl="1">
              <a:lnSpc>
                <a:spcPts val="5213"/>
              </a:lnSpc>
              <a:buFont typeface="Arial"/>
              <a:buChar char="•"/>
            </a:pPr>
            <a:r>
              <a:rPr lang="en-US" sz="3723">
                <a:solidFill>
                  <a:srgbClr val="F8F8F8"/>
                </a:solidFill>
                <a:latin typeface="IBM Plex Sans"/>
              </a:rPr>
              <a:t>HMTL-CSS-JS</a:t>
            </a:r>
          </a:p>
          <a:p>
            <a:pPr algn="l" marL="803996" indent="-401998" lvl="1">
              <a:lnSpc>
                <a:spcPts val="5213"/>
              </a:lnSpc>
              <a:buFont typeface="Arial"/>
              <a:buChar char="•"/>
            </a:pPr>
            <a:r>
              <a:rPr lang="en-US" sz="3723">
                <a:solidFill>
                  <a:srgbClr val="F8F8F8"/>
                </a:solidFill>
                <a:latin typeface="IBM Plex Sans"/>
              </a:rPr>
              <a:t>AI ile oluşturulmuş video özgün içeriği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680350" y="3032899"/>
            <a:ext cx="8324397" cy="6683585"/>
            <a:chOff x="0" y="0"/>
            <a:chExt cx="7467600" cy="59956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12"/>
              <a:stretch>
                <a:fillRect l="-5112" t="0" r="-5112" b="0"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52420">
            <a:off x="11606739" y="-5226477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52420">
            <a:off x="-1182927" y="7441456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82905" y="8831338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35091" y="8668556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89757" y="1240881"/>
            <a:ext cx="7854243" cy="2024380"/>
            <a:chOff x="0" y="0"/>
            <a:chExt cx="10472324" cy="26991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10472324" cy="150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Telegraf Ultra-Bold"/>
                </a:rPr>
                <a:t>Web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76450"/>
              <a:ext cx="822429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911781" y="335923"/>
            <a:ext cx="1917148" cy="1917148"/>
          </a:xfrm>
          <a:custGeom>
            <a:avLst/>
            <a:gdLst/>
            <a:ahLst/>
            <a:cxnLst/>
            <a:rect r="r" b="b" t="t" l="l"/>
            <a:pathLst>
              <a:path h="1917148" w="1917148">
                <a:moveTo>
                  <a:pt x="0" y="0"/>
                </a:moveTo>
                <a:lnTo>
                  <a:pt x="1917148" y="0"/>
                </a:lnTo>
                <a:lnTo>
                  <a:pt x="1917148" y="1917148"/>
                </a:lnTo>
                <a:lnTo>
                  <a:pt x="0" y="19171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8460" y="282307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022017" y="3127168"/>
            <a:ext cx="10393852" cy="5961788"/>
            <a:chOff x="0" y="0"/>
            <a:chExt cx="7981950" cy="45783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1"/>
              <a:stretch>
                <a:fillRect l="-16114" t="0" r="-16114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203421" y="2702730"/>
            <a:ext cx="8482673" cy="6810663"/>
            <a:chOff x="0" y="0"/>
            <a:chExt cx="7467600" cy="59956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12"/>
              <a:stretch>
                <a:fillRect l="-6204" t="0" r="-6204" b="0"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52420">
            <a:off x="11606739" y="-5226477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52420">
            <a:off x="-1182927" y="7441456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82905" y="8831338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35091" y="8668556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89757" y="1028700"/>
            <a:ext cx="7854243" cy="2024380"/>
            <a:chOff x="0" y="0"/>
            <a:chExt cx="10472324" cy="26991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10472324" cy="150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Telegraf Ultra-Bold"/>
                </a:rPr>
                <a:t>Web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76450"/>
              <a:ext cx="822429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728380" y="0"/>
            <a:ext cx="1917148" cy="1917148"/>
          </a:xfrm>
          <a:custGeom>
            <a:avLst/>
            <a:gdLst/>
            <a:ahLst/>
            <a:cxnLst/>
            <a:rect r="r" b="b" t="t" l="l"/>
            <a:pathLst>
              <a:path h="1917148" w="1917148">
                <a:moveTo>
                  <a:pt x="0" y="0"/>
                </a:moveTo>
                <a:lnTo>
                  <a:pt x="1917148" y="0"/>
                </a:lnTo>
                <a:lnTo>
                  <a:pt x="1917148" y="1917148"/>
                </a:lnTo>
                <a:lnTo>
                  <a:pt x="0" y="19171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8460" y="282307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29789" y="2234963"/>
            <a:ext cx="9629511" cy="2061793"/>
          </a:xfrm>
          <a:custGeom>
            <a:avLst/>
            <a:gdLst/>
            <a:ahLst/>
            <a:cxnLst/>
            <a:rect r="r" b="b" t="t" l="l"/>
            <a:pathLst>
              <a:path h="2061793" w="9629511">
                <a:moveTo>
                  <a:pt x="0" y="0"/>
                </a:moveTo>
                <a:lnTo>
                  <a:pt x="9629511" y="0"/>
                </a:lnTo>
                <a:lnTo>
                  <a:pt x="9629511" y="2061793"/>
                </a:lnTo>
                <a:lnTo>
                  <a:pt x="0" y="20617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19903" y="5670067"/>
            <a:ext cx="5832131" cy="1196436"/>
          </a:xfrm>
          <a:custGeom>
            <a:avLst/>
            <a:gdLst/>
            <a:ahLst/>
            <a:cxnLst/>
            <a:rect r="r" b="b" t="t" l="l"/>
            <a:pathLst>
              <a:path h="1196436" w="5832131">
                <a:moveTo>
                  <a:pt x="0" y="0"/>
                </a:moveTo>
                <a:lnTo>
                  <a:pt x="5832132" y="0"/>
                </a:lnTo>
                <a:lnTo>
                  <a:pt x="5832132" y="1196435"/>
                </a:lnTo>
                <a:lnTo>
                  <a:pt x="0" y="11964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9509" r="-728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09263" y="7447527"/>
            <a:ext cx="5942772" cy="1383810"/>
          </a:xfrm>
          <a:custGeom>
            <a:avLst/>
            <a:gdLst/>
            <a:ahLst/>
            <a:cxnLst/>
            <a:rect r="r" b="b" t="t" l="l"/>
            <a:pathLst>
              <a:path h="1383810" w="5942772">
                <a:moveTo>
                  <a:pt x="0" y="0"/>
                </a:moveTo>
                <a:lnTo>
                  <a:pt x="5942772" y="0"/>
                </a:lnTo>
                <a:lnTo>
                  <a:pt x="5942772" y="1383811"/>
                </a:lnTo>
                <a:lnTo>
                  <a:pt x="0" y="13838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1677" t="-20350" r="-18093" b="-3977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386363" y="3053080"/>
            <a:ext cx="1537677" cy="465147"/>
          </a:xfrm>
          <a:custGeom>
            <a:avLst/>
            <a:gdLst/>
            <a:ahLst/>
            <a:cxnLst/>
            <a:rect r="r" b="b" t="t" l="l"/>
            <a:pathLst>
              <a:path h="465147" w="1537677">
                <a:moveTo>
                  <a:pt x="0" y="0"/>
                </a:moveTo>
                <a:lnTo>
                  <a:pt x="1537677" y="0"/>
                </a:lnTo>
                <a:lnTo>
                  <a:pt x="1537677" y="465147"/>
                </a:lnTo>
                <a:lnTo>
                  <a:pt x="0" y="4651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95797" y="6683983"/>
            <a:ext cx="4328718" cy="100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9"/>
              </a:lnSpc>
            </a:pPr>
            <a:r>
              <a:rPr lang="en-US" sz="2906">
                <a:solidFill>
                  <a:srgbClr val="F8F8F8"/>
                </a:solidFill>
                <a:latin typeface="IBM Plex Sans"/>
              </a:rPr>
              <a:t>Validasyon ve Toastr ile geridönüt sistemi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95797" y="2995930"/>
            <a:ext cx="4328718" cy="49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9"/>
              </a:lnSpc>
            </a:pPr>
            <a:r>
              <a:rPr lang="en-US" sz="2906">
                <a:solidFill>
                  <a:srgbClr val="F8F8F8"/>
                </a:solidFill>
                <a:latin typeface="IBM Plex Sans"/>
              </a:rPr>
              <a:t>Local storage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420006">
            <a:off x="6860950" y="6709957"/>
            <a:ext cx="1537677" cy="465147"/>
          </a:xfrm>
          <a:custGeom>
            <a:avLst/>
            <a:gdLst/>
            <a:ahLst/>
            <a:cxnLst/>
            <a:rect r="r" b="b" t="t" l="l"/>
            <a:pathLst>
              <a:path h="465147" w="1537677">
                <a:moveTo>
                  <a:pt x="0" y="0"/>
                </a:moveTo>
                <a:lnTo>
                  <a:pt x="1537677" y="0"/>
                </a:lnTo>
                <a:lnTo>
                  <a:pt x="1537677" y="465147"/>
                </a:lnTo>
                <a:lnTo>
                  <a:pt x="0" y="4651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246145">
            <a:off x="6864687" y="7291667"/>
            <a:ext cx="1534018" cy="464040"/>
          </a:xfrm>
          <a:custGeom>
            <a:avLst/>
            <a:gdLst/>
            <a:ahLst/>
            <a:cxnLst/>
            <a:rect r="r" b="b" t="t" l="l"/>
            <a:pathLst>
              <a:path h="464040" w="1534018">
                <a:moveTo>
                  <a:pt x="0" y="0"/>
                </a:moveTo>
                <a:lnTo>
                  <a:pt x="1534018" y="0"/>
                </a:lnTo>
                <a:lnTo>
                  <a:pt x="1534018" y="464040"/>
                </a:lnTo>
                <a:lnTo>
                  <a:pt x="0" y="4640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25672" y="2113805"/>
            <a:ext cx="3989911" cy="1630715"/>
            <a:chOff x="0" y="0"/>
            <a:chExt cx="1050841" cy="4294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Form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3904">
            <a:off x="-1112433" y="8877071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5"/>
                </a:lnTo>
                <a:lnTo>
                  <a:pt x="0" y="8156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18805" y="1702971"/>
            <a:ext cx="6441490" cy="2024380"/>
            <a:chOff x="0" y="0"/>
            <a:chExt cx="8588654" cy="26991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8588654" cy="150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Telegraf Ultra-Bold"/>
                </a:rPr>
                <a:t>Gelecek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76450"/>
              <a:ext cx="674498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56493" y="2107169"/>
            <a:ext cx="4302807" cy="1620182"/>
            <a:chOff x="0" y="0"/>
            <a:chExt cx="5737076" cy="21602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573707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GERI DÖNÜT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17498"/>
              <a:ext cx="5737076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Kullanıcı mesajlarını müşterilerimize göndermek için sabırsızlanıyoruz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25672" y="4348826"/>
            <a:ext cx="3989911" cy="1630715"/>
            <a:chOff x="0" y="0"/>
            <a:chExt cx="1050841" cy="4294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Panel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04824" y="4638465"/>
            <a:ext cx="4406146" cy="1201082"/>
            <a:chOff x="0" y="0"/>
            <a:chExt cx="5874861" cy="160144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5874861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HR PANELİ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17498"/>
              <a:ext cx="587486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Bütün insan kaynakları süreci tek bir uygulama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2159446">
            <a:off x="13455385" y="-350532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8"/>
                </a:lnTo>
                <a:lnTo>
                  <a:pt x="0" y="6308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134136"/>
              <a:ext cx="2644161" cy="38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525672" y="6542480"/>
            <a:ext cx="3989911" cy="1630715"/>
            <a:chOff x="0" y="0"/>
            <a:chExt cx="1050841" cy="42948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Model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904824" y="6631200"/>
            <a:ext cx="5201204" cy="1563032"/>
            <a:chOff x="0" y="0"/>
            <a:chExt cx="6934938" cy="208404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19050"/>
              <a:ext cx="6934938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FARKLI PARAMETRELERİ TAHMİN ETME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000098"/>
              <a:ext cx="6934938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Her alanda insan kaynaklarını güçlendirmek istiyoruz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133383" y="2922526"/>
            <a:ext cx="8876934" cy="5451155"/>
          </a:xfrm>
          <a:custGeom>
            <a:avLst/>
            <a:gdLst/>
            <a:ahLst/>
            <a:cxnLst/>
            <a:rect r="r" b="b" t="t" l="l"/>
            <a:pathLst>
              <a:path h="5451155" w="8876934">
                <a:moveTo>
                  <a:pt x="0" y="0"/>
                </a:moveTo>
                <a:lnTo>
                  <a:pt x="8876934" y="0"/>
                </a:lnTo>
                <a:lnTo>
                  <a:pt x="8876934" y="5451155"/>
                </a:lnTo>
                <a:lnTo>
                  <a:pt x="0" y="54511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201" r="0" b="-4201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28700" y="765908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620121" y="-2890230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90693">
            <a:off x="-4132552" y="7352067"/>
            <a:ext cx="11012913" cy="3984672"/>
          </a:xfrm>
          <a:custGeom>
            <a:avLst/>
            <a:gdLst/>
            <a:ahLst/>
            <a:cxnLst/>
            <a:rect r="r" b="b" t="t" l="l"/>
            <a:pathLst>
              <a:path h="3984672" w="11012913">
                <a:moveTo>
                  <a:pt x="0" y="0"/>
                </a:moveTo>
                <a:lnTo>
                  <a:pt x="11012913" y="0"/>
                </a:lnTo>
                <a:lnTo>
                  <a:pt x="11012913" y="3984672"/>
                </a:lnTo>
                <a:lnTo>
                  <a:pt x="0" y="3984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91978" y="2183667"/>
            <a:ext cx="9911637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Dinlediğiniz için teşekkürler, lütfen ilettiğimiz formda bize geridönütlerinizi gönderin!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20472" y="2654836"/>
            <a:ext cx="2821326" cy="6298774"/>
          </a:xfrm>
          <a:custGeom>
            <a:avLst/>
            <a:gdLst/>
            <a:ahLst/>
            <a:cxnLst/>
            <a:rect r="r" b="b" t="t" l="l"/>
            <a:pathLst>
              <a:path h="6298774" w="2821326">
                <a:moveTo>
                  <a:pt x="0" y="0"/>
                </a:moveTo>
                <a:lnTo>
                  <a:pt x="2821326" y="0"/>
                </a:lnTo>
                <a:lnTo>
                  <a:pt x="2821326" y="6298774"/>
                </a:lnTo>
                <a:lnTo>
                  <a:pt x="0" y="6298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65908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482736" y="2718035"/>
            <a:ext cx="9359918" cy="5368736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6991" r="0" b="-1284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00756" y="1369846"/>
            <a:ext cx="9575909" cy="3773654"/>
            <a:chOff x="0" y="0"/>
            <a:chExt cx="12767879" cy="50315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2767879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0200D6"/>
                  </a:solidFill>
                  <a:latin typeface="Be Vietnam Ultra-Bold"/>
                </a:rPr>
                <a:t>Problem</a:t>
              </a:r>
              <a:r>
                <a:rPr lang="en-US" sz="7000">
                  <a:solidFill>
                    <a:srgbClr val="0200D6"/>
                  </a:solidFill>
                  <a:latin typeface="Be Vietnam Ultra-Bold"/>
                  <a:hlinkClick r:id="rId5" action="ppaction://hlinksldjump"/>
                </a:rPr>
                <a:t> </a:t>
              </a:r>
              <a:r>
                <a:rPr lang="en-US" sz="7000">
                  <a:solidFill>
                    <a:srgbClr val="010A29"/>
                  </a:solidFill>
                  <a:latin typeface="Be Vietnam Ultra-Bold"/>
                  <a:hlinkClick r:id="rId5" action="ppaction://hlinksldjump"/>
                </a:rPr>
                <a:t>ve</a:t>
              </a:r>
              <a:r>
                <a:rPr lang="en-US" sz="7000">
                  <a:solidFill>
                    <a:srgbClr val="0200D6"/>
                  </a:solidFill>
                  <a:latin typeface="Be Vietnam Ultra-Bold"/>
                  <a:hlinkClick r:id="rId5" action="ppaction://hlinksldjump"/>
                </a:rPr>
                <a:t> </a:t>
              </a:r>
            </a:p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/>
                  <a:hlinkClick r:id="rId5" action="ppaction://hlinksldjump"/>
                </a:rPr>
                <a:t>P</a:t>
              </a:r>
              <a:r>
                <a:rPr lang="en-US" sz="7000">
                  <a:solidFill>
                    <a:srgbClr val="01003B"/>
                  </a:solidFill>
                  <a:latin typeface="Be Vietnam Ultra-Bold"/>
                </a:rPr>
                <a:t>rojemizin Amacı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748415"/>
              <a:ext cx="10438051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  <a:p>
              <a:pPr algn="l">
                <a:lnSpc>
                  <a:spcPts val="39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00756" y="5805170"/>
            <a:ext cx="7927535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 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Dinamik veri analizi toolu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  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Çalışan yıpranma analizimize doğrudan erişim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 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Yüksek doğruluk sağlayan modelimiz</a:t>
            </a:r>
          </a:p>
          <a:p>
            <a:pPr algn="l">
              <a:lnSpc>
                <a:spcPts val="39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14189" y="4045504"/>
            <a:ext cx="7941973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91919"/>
                </a:solidFill>
                <a:latin typeface="IBM Plex Sans"/>
              </a:rPr>
              <a:t>İnsan Kaynakları aldığı çalışan verileriyle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91919"/>
                </a:solidFill>
                <a:latin typeface="IBM Plex Sans"/>
              </a:rPr>
              <a:t>çalışanının yıpranmasını ve performansını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191919"/>
                </a:solidFill>
                <a:latin typeface="IBM Plex Sans"/>
              </a:rPr>
              <a:t>önceden tahmin edebilir mi?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00756" y="282307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01940">
            <a:off x="-4380808" y="6531716"/>
            <a:ext cx="7092618" cy="4797189"/>
          </a:xfrm>
          <a:custGeom>
            <a:avLst/>
            <a:gdLst/>
            <a:ahLst/>
            <a:cxnLst/>
            <a:rect r="r" b="b" t="t" l="l"/>
            <a:pathLst>
              <a:path h="4797189" w="7092618">
                <a:moveTo>
                  <a:pt x="0" y="0"/>
                </a:moveTo>
                <a:lnTo>
                  <a:pt x="7092618" y="0"/>
                </a:lnTo>
                <a:lnTo>
                  <a:pt x="7092618" y="4797189"/>
                </a:lnTo>
                <a:lnTo>
                  <a:pt x="0" y="479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21059">
            <a:off x="13330780" y="3024693"/>
            <a:ext cx="4076069" cy="40760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31840" y="2580551"/>
            <a:ext cx="5556432" cy="465938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6467523">
            <a:off x="15283053" y="2688785"/>
            <a:ext cx="659676" cy="300977"/>
          </a:xfrm>
          <a:custGeom>
            <a:avLst/>
            <a:gdLst/>
            <a:ahLst/>
            <a:cxnLst/>
            <a:rect r="r" b="b" t="t" l="l"/>
            <a:pathLst>
              <a:path h="300977" w="659676">
                <a:moveTo>
                  <a:pt x="0" y="0"/>
                </a:moveTo>
                <a:lnTo>
                  <a:pt x="659676" y="0"/>
                </a:lnTo>
                <a:lnTo>
                  <a:pt x="659676" y="300977"/>
                </a:lnTo>
                <a:lnTo>
                  <a:pt x="0" y="3009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0756" y="3186117"/>
            <a:ext cx="5386170" cy="3590780"/>
          </a:xfrm>
          <a:custGeom>
            <a:avLst/>
            <a:gdLst/>
            <a:ahLst/>
            <a:cxnLst/>
            <a:rect r="r" b="b" t="t" l="l"/>
            <a:pathLst>
              <a:path h="3590780" w="5386170">
                <a:moveTo>
                  <a:pt x="0" y="0"/>
                </a:moveTo>
                <a:lnTo>
                  <a:pt x="5386170" y="0"/>
                </a:lnTo>
                <a:lnTo>
                  <a:pt x="5386170" y="3590781"/>
                </a:lnTo>
                <a:lnTo>
                  <a:pt x="0" y="35907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74763" y="7457574"/>
            <a:ext cx="4254867" cy="1143932"/>
            <a:chOff x="0" y="0"/>
            <a:chExt cx="5673157" cy="152524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5673157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NELER YIPRANMAYI DOĞRUDAN ETKİLER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00098"/>
              <a:ext cx="567315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75367" y="7634422"/>
            <a:ext cx="5269379" cy="790237"/>
            <a:chOff x="0" y="0"/>
            <a:chExt cx="7025839" cy="105365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7025839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89"/>
                </a:lnSpc>
                <a:spcBef>
                  <a:spcPct val="0"/>
                </a:spcBef>
              </a:pPr>
              <a:r>
                <a:rPr lang="en-US" sz="2299" spc="200">
                  <a:solidFill>
                    <a:srgbClr val="F8F8F8"/>
                  </a:solidFill>
                  <a:latin typeface="Be Vietnam Ultra-Bold"/>
                </a:rPr>
                <a:t>İŞ MEMNUNİYETİ NASIL?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28505"/>
              <a:ext cx="702583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00756" y="1359440"/>
            <a:ext cx="4466241" cy="99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8"/>
              </a:lnSpc>
            </a:pPr>
            <a:r>
              <a:rPr lang="en-US" sz="6532">
                <a:solidFill>
                  <a:srgbClr val="FFFFFF"/>
                </a:solidFill>
                <a:latin typeface="Be Vietnam Ultra-Bold"/>
              </a:rPr>
              <a:t>Faydalar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76969" y="7634422"/>
            <a:ext cx="5132769" cy="769856"/>
            <a:chOff x="0" y="0"/>
            <a:chExt cx="6843692" cy="10264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6843692" cy="473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2"/>
                </a:lnSpc>
              </a:pPr>
              <a:r>
                <a:rPr lang="en-US" sz="2240" spc="194">
                  <a:solidFill>
                    <a:srgbClr val="F8F8F8"/>
                  </a:solidFill>
                  <a:latin typeface="Be Vietnam Ultra-Bold"/>
                </a:rPr>
                <a:t>ÇALIŞANIM YIPRANDI MI?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13709"/>
              <a:ext cx="6843692" cy="512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72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00756" y="449035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227978" y="8766420"/>
            <a:ext cx="5132769" cy="30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2"/>
              </a:lnSpc>
            </a:pPr>
            <a:r>
              <a:rPr lang="en-US" sz="1940" spc="168">
                <a:solidFill>
                  <a:srgbClr val="F8F8F8"/>
                </a:solidFill>
                <a:latin typeface="Be Vietnam"/>
              </a:rPr>
              <a:t>AYRILIRSA </a:t>
            </a:r>
            <a:r>
              <a:rPr lang="en-US" sz="1940" spc="168">
                <a:solidFill>
                  <a:srgbClr val="F8F8F8"/>
                </a:solidFill>
                <a:latin typeface="Be Vietnam"/>
                <a:hlinkClick r:id="rId11" tooltip="https://btm.istanbul/blog/know-how-ne-demek"/>
              </a:rPr>
              <a:t>KNOW-HOW</a:t>
            </a:r>
            <a:r>
              <a:rPr lang="en-US" sz="1940" spc="168">
                <a:solidFill>
                  <a:srgbClr val="F8F8F8"/>
                </a:solidFill>
                <a:latin typeface="Be Vietnam"/>
              </a:rPr>
              <a:t> Ne olacak?!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13340" y="4835483"/>
            <a:ext cx="3090492" cy="4897717"/>
            <a:chOff x="0" y="0"/>
            <a:chExt cx="899955" cy="14262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9955" cy="1426221"/>
            </a:xfrm>
            <a:custGeom>
              <a:avLst/>
              <a:gdLst/>
              <a:ahLst/>
              <a:cxnLst/>
              <a:rect r="r" b="b" t="t" l="l"/>
              <a:pathLst>
                <a:path h="1426221" w="899955">
                  <a:moveTo>
                    <a:pt x="0" y="0"/>
                  </a:moveTo>
                  <a:lnTo>
                    <a:pt x="899955" y="0"/>
                  </a:lnTo>
                  <a:lnTo>
                    <a:pt x="899955" y="1426221"/>
                  </a:lnTo>
                  <a:lnTo>
                    <a:pt x="0" y="1426221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99955" cy="1473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13340" y="1558491"/>
            <a:ext cx="3204286" cy="320428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020760" y="1532961"/>
            <a:ext cx="3202996" cy="32029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61589" y="1585061"/>
            <a:ext cx="3150896" cy="315089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37894" t="-20118" r="-38023" b="-5579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096316" y="5000503"/>
            <a:ext cx="3051886" cy="4732697"/>
            <a:chOff x="0" y="0"/>
            <a:chExt cx="888713" cy="13781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8713" cy="1378167"/>
            </a:xfrm>
            <a:custGeom>
              <a:avLst/>
              <a:gdLst/>
              <a:ahLst/>
              <a:cxnLst/>
              <a:rect r="r" b="b" t="t" l="l"/>
              <a:pathLst>
                <a:path h="1378167" w="888713">
                  <a:moveTo>
                    <a:pt x="0" y="0"/>
                  </a:moveTo>
                  <a:lnTo>
                    <a:pt x="888713" y="0"/>
                  </a:lnTo>
                  <a:lnTo>
                    <a:pt x="888713" y="1378167"/>
                  </a:lnTo>
                  <a:lnTo>
                    <a:pt x="0" y="1378167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88713" cy="1425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75781" y="4914570"/>
            <a:ext cx="2936704" cy="4818630"/>
            <a:chOff x="0" y="0"/>
            <a:chExt cx="855172" cy="14031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5172" cy="1403191"/>
            </a:xfrm>
            <a:custGeom>
              <a:avLst/>
              <a:gdLst/>
              <a:ahLst/>
              <a:cxnLst/>
              <a:rect r="r" b="b" t="t" l="l"/>
              <a:pathLst>
                <a:path h="1403191" w="855172">
                  <a:moveTo>
                    <a:pt x="0" y="0"/>
                  </a:moveTo>
                  <a:lnTo>
                    <a:pt x="855172" y="0"/>
                  </a:lnTo>
                  <a:lnTo>
                    <a:pt x="855172" y="1403191"/>
                  </a:lnTo>
                  <a:lnTo>
                    <a:pt x="0" y="1403191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55172" cy="1450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73691" y="1969327"/>
            <a:ext cx="923388" cy="923388"/>
          </a:xfrm>
          <a:custGeom>
            <a:avLst/>
            <a:gdLst/>
            <a:ahLst/>
            <a:cxnLst/>
            <a:rect r="r" b="b" t="t" l="l"/>
            <a:pathLst>
              <a:path h="923388" w="923388">
                <a:moveTo>
                  <a:pt x="0" y="0"/>
                </a:moveTo>
                <a:lnTo>
                  <a:pt x="923387" y="0"/>
                </a:lnTo>
                <a:lnTo>
                  <a:pt x="923387" y="923387"/>
                </a:lnTo>
                <a:lnTo>
                  <a:pt x="0" y="9233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174212" y="5656726"/>
            <a:ext cx="2898808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Flask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Generic ve Static Veri Analiz Toolu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Local Storage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Model ile iletişim ve Entegrasyon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Toastr implementasyonu ve validasyon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Anasayfa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UI tasarımı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616463" y="7798894"/>
            <a:ext cx="4103694" cy="2301916"/>
          </a:xfrm>
          <a:custGeom>
            <a:avLst/>
            <a:gdLst/>
            <a:ahLst/>
            <a:cxnLst/>
            <a:rect r="r" b="b" t="t" l="l"/>
            <a:pathLst>
              <a:path h="2301916" w="4103694">
                <a:moveTo>
                  <a:pt x="0" y="0"/>
                </a:moveTo>
                <a:lnTo>
                  <a:pt x="4103694" y="0"/>
                </a:lnTo>
                <a:lnTo>
                  <a:pt x="4103694" y="2301915"/>
                </a:lnTo>
                <a:lnTo>
                  <a:pt x="0" y="23019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36919" y="144756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630752" y="4887583"/>
            <a:ext cx="2936704" cy="4818630"/>
            <a:chOff x="0" y="0"/>
            <a:chExt cx="855172" cy="14031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5172" cy="1403191"/>
            </a:xfrm>
            <a:custGeom>
              <a:avLst/>
              <a:gdLst/>
              <a:ahLst/>
              <a:cxnLst/>
              <a:rect r="r" b="b" t="t" l="l"/>
              <a:pathLst>
                <a:path h="1403191" w="855172">
                  <a:moveTo>
                    <a:pt x="0" y="0"/>
                  </a:moveTo>
                  <a:lnTo>
                    <a:pt x="855172" y="0"/>
                  </a:lnTo>
                  <a:lnTo>
                    <a:pt x="855172" y="1403191"/>
                  </a:lnTo>
                  <a:lnTo>
                    <a:pt x="0" y="1403191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55172" cy="1450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777592" y="7282943"/>
            <a:ext cx="5943293" cy="3333816"/>
          </a:xfrm>
          <a:custGeom>
            <a:avLst/>
            <a:gdLst/>
            <a:ahLst/>
            <a:cxnLst/>
            <a:rect r="r" b="b" t="t" l="l"/>
            <a:pathLst>
              <a:path h="3333816" w="5943293">
                <a:moveTo>
                  <a:pt x="0" y="0"/>
                </a:moveTo>
                <a:lnTo>
                  <a:pt x="5943293" y="0"/>
                </a:lnTo>
                <a:lnTo>
                  <a:pt x="5943293" y="3333817"/>
                </a:lnTo>
                <a:lnTo>
                  <a:pt x="0" y="3333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556659" y="1585061"/>
            <a:ext cx="3010798" cy="3302521"/>
          </a:xfrm>
          <a:custGeom>
            <a:avLst/>
            <a:gdLst/>
            <a:ahLst/>
            <a:cxnLst/>
            <a:rect r="r" b="b" t="t" l="l"/>
            <a:pathLst>
              <a:path h="3302521" w="3010798">
                <a:moveTo>
                  <a:pt x="0" y="0"/>
                </a:moveTo>
                <a:lnTo>
                  <a:pt x="3010798" y="0"/>
                </a:lnTo>
                <a:lnTo>
                  <a:pt x="3010798" y="3302522"/>
                </a:lnTo>
                <a:lnTo>
                  <a:pt x="0" y="33025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6843" r="0" b="-471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3318130" y="5011270"/>
            <a:ext cx="2610972" cy="44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154">
                <a:solidFill>
                  <a:srgbClr val="FFFFFF"/>
                </a:solidFill>
                <a:latin typeface="Montserrat Bold"/>
              </a:rPr>
              <a:t>Duygu Baday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-1074839" y="1028700"/>
            <a:ext cx="4494289" cy="1402321"/>
            <a:chOff x="0" y="0"/>
            <a:chExt cx="5992385" cy="1869761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0"/>
              <a:ext cx="5992385" cy="1091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6"/>
                </a:lnSpc>
              </a:pPr>
              <a:r>
                <a:rPr lang="en-US" sz="5372">
                  <a:solidFill>
                    <a:srgbClr val="F8F8F8"/>
                  </a:solidFill>
                  <a:latin typeface="Be Vietnam Ultra-Bold"/>
                </a:rPr>
                <a:t>Ekip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388080"/>
              <a:ext cx="4714974" cy="481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8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315530" y="5011270"/>
            <a:ext cx="2613457" cy="44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154">
                <a:solidFill>
                  <a:srgbClr val="FFFFFF"/>
                </a:solidFill>
                <a:latin typeface="Montserrat Bold"/>
              </a:rPr>
              <a:t>Efnan Durmazer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85729" y="4876470"/>
            <a:ext cx="2873059" cy="4453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1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 Veri Seti Araştırması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Veri İnceleme ve Analiz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Veri Temizleme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 Veri Görselleştirme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İstatistiksel Analiz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 ML için Raporlama</a:t>
            </a:r>
          </a:p>
          <a:p>
            <a:pPr algn="l">
              <a:lnSpc>
                <a:spcPts val="1826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0909148" y="5067630"/>
            <a:ext cx="2613457" cy="44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154">
                <a:solidFill>
                  <a:srgbClr val="FFFFFF"/>
                </a:solidFill>
                <a:latin typeface="Montserrat Bold"/>
              </a:rPr>
              <a:t>Hatice Akkuş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44083" y="5656726"/>
            <a:ext cx="2985907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Veri Seti Hazırlığı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Sınıf Dengesizliğini Giderme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Model Eğitimi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Doğruluğun Değerlendirilmesi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Çapraz Doğrulama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Sınıflandırma Raporu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363864" y="1320633"/>
            <a:ext cx="377688" cy="6944769"/>
            <a:chOff x="0" y="0"/>
            <a:chExt cx="503584" cy="9259692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133350"/>
              <a:ext cx="503584" cy="8348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33"/>
                </a:lnSpc>
              </a:pPr>
              <a:r>
                <a:rPr lang="en-US" sz="4872" spc="-24">
                  <a:solidFill>
                    <a:srgbClr val="F8F8F8"/>
                  </a:solidFill>
                  <a:latin typeface="Be Vietnam Ultra-Bold"/>
                </a:rPr>
                <a:t> Üyelerimiz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8778011"/>
              <a:ext cx="396234" cy="481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8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4251840" y="980908"/>
            <a:ext cx="81349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Web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706992" y="966224"/>
            <a:ext cx="183053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Veri Analizi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75781" y="980908"/>
            <a:ext cx="272166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4">
                <a:solidFill>
                  <a:srgbClr val="FFFFFF"/>
                </a:solidFill>
                <a:latin typeface="Montserrat"/>
              </a:rPr>
              <a:t>Makine Öğrenmesi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764120" y="5040643"/>
            <a:ext cx="2613457" cy="44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154">
                <a:solidFill>
                  <a:srgbClr val="FFFFFF"/>
                </a:solidFill>
                <a:latin typeface="Montserrat Bold"/>
              </a:rPr>
              <a:t>Cansu Ardıç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496228" y="5656726"/>
            <a:ext cx="3071229" cy="233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043" indent="-205522" lvl="1">
              <a:lnSpc>
                <a:spcPts val="2665"/>
              </a:lnSpc>
              <a:buFont typeface="Arial"/>
              <a:buChar char="•"/>
            </a:pPr>
            <a:r>
              <a:rPr lang="en-US" sz="1903" spc="41">
                <a:solidFill>
                  <a:srgbClr val="FFFFFF"/>
                </a:solidFill>
                <a:latin typeface="Montserrat"/>
              </a:rPr>
              <a:t>Veri analizinin ve UI tasarımın belirlenmesi</a:t>
            </a:r>
          </a:p>
          <a:p>
            <a:pPr algn="l" marL="411043" indent="-205522" lvl="1">
              <a:lnSpc>
                <a:spcPts val="2665"/>
              </a:lnSpc>
              <a:buFont typeface="Arial"/>
              <a:buChar char="•"/>
            </a:pPr>
            <a:r>
              <a:rPr lang="en-US" sz="1903" spc="41">
                <a:solidFill>
                  <a:srgbClr val="FFFFFF"/>
                </a:solidFill>
                <a:latin typeface="Montserrat"/>
              </a:rPr>
              <a:t>Implementasyonlarının araştırması</a:t>
            </a:r>
          </a:p>
          <a:p>
            <a:pPr algn="l" marL="411043" indent="-205522" lvl="1">
              <a:lnSpc>
                <a:spcPts val="2665"/>
              </a:lnSpc>
              <a:buFont typeface="Arial"/>
              <a:buChar char="•"/>
            </a:pPr>
            <a:r>
              <a:rPr lang="en-US" sz="1903" spc="41">
                <a:solidFill>
                  <a:srgbClr val="FFFFFF"/>
                </a:solidFill>
                <a:latin typeface="Montserrat"/>
              </a:rPr>
              <a:t>Veri Seti Araştırması</a:t>
            </a:r>
          </a:p>
          <a:p>
            <a:pPr algn="l" marL="411043" indent="-205522" lvl="1">
              <a:lnSpc>
                <a:spcPts val="2665"/>
              </a:lnSpc>
              <a:buFont typeface="Arial"/>
              <a:buChar char="•"/>
            </a:pPr>
            <a:r>
              <a:rPr lang="en-US" sz="1903" spc="41">
                <a:solidFill>
                  <a:srgbClr val="FFFFFF"/>
                </a:solidFill>
                <a:latin typeface="Montserrat"/>
              </a:rPr>
              <a:t>Raporlama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383869" y="853049"/>
            <a:ext cx="1875431" cy="629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1807" spc="39">
                <a:solidFill>
                  <a:srgbClr val="FFFFFF"/>
                </a:solidFill>
                <a:latin typeface="Montserrat"/>
              </a:rPr>
              <a:t>Analiz ve Araştırma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52420">
            <a:off x="13939755" y="7322433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909755" y="7678944"/>
            <a:ext cx="2897839" cy="260805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1867" y="971550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1867" y="1847850"/>
            <a:ext cx="699340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8"/>
              </a:lnSpc>
            </a:pPr>
            <a:r>
              <a:rPr lang="en-US" sz="5632">
                <a:solidFill>
                  <a:srgbClr val="FFFFFF"/>
                </a:solidFill>
                <a:latin typeface="Be Vietnam Ultra-Bold"/>
              </a:rPr>
              <a:t>Veri Seti İncelemesi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1867" y="5346678"/>
            <a:ext cx="1209929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Be Vietnam Ultra-Bold"/>
              </a:rPr>
              <a:t>Kaynak : </a:t>
            </a:r>
            <a:r>
              <a:rPr lang="en-US" sz="4800">
                <a:solidFill>
                  <a:srgbClr val="FFFFFF"/>
                </a:solidFill>
                <a:latin typeface="Be Vietnam"/>
              </a:rPr>
              <a:t>Kaggle.com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1867" y="3629025"/>
            <a:ext cx="17526882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Be Vietnam Ultra-Bold"/>
              </a:rPr>
              <a:t>Veri Seti Büyüklüğü : </a:t>
            </a:r>
            <a:r>
              <a:rPr lang="en-US" sz="4800">
                <a:solidFill>
                  <a:srgbClr val="FFFFFF"/>
                </a:solidFill>
                <a:latin typeface="Be Vietnam"/>
              </a:rPr>
              <a:t>Veri setimiz 1323 satır ve 26 sütundan oluşmaktadır.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52420">
            <a:off x="13939755" y="7322433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1867" y="971550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1867" y="1847850"/>
            <a:ext cx="446624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8"/>
              </a:lnSpc>
            </a:pPr>
            <a:r>
              <a:rPr lang="en-US" sz="5632">
                <a:solidFill>
                  <a:srgbClr val="FFFFFF"/>
                </a:solidFill>
                <a:latin typeface="Be Vietnam Ultra-Bold"/>
              </a:rPr>
              <a:t>Değişkenler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75599"/>
            <a:ext cx="4460460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Yaş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İş Seyahati Sıklığı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Departman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Evin İşe Uzaklığı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Eğitim Seviyesi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Eğitim Alanı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Çevre Memnuniyeti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 Cinsiyet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İşe Bağlılık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İş Seviyesi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İş Rolü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İş Memnuniyeti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BM Plex Sans"/>
              </a:rPr>
              <a:t>İşten Ayrılma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42631" y="3108915"/>
            <a:ext cx="9141470" cy="678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Medeni Durum 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Aylık Gelir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 Fazla Mesai 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Performans Değerlendirmesi 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İlişki Memnuniyeti Hisse Senedi Opsiyon Seviyesi 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Toplam Çalışma Yılları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 Geçen Yılki Eğitim Sayısı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 İş-Yaşam Dengesi 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Şirketteki Yıllar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 Mevcut Roldeki Yıllar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 Son Terfiden Bu Yana Geçen Yıllar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 Mevcut Yöneticisiyle Geçirdiği Yıllar</a:t>
            </a:r>
          </a:p>
          <a:p>
            <a:pPr algn="l" marL="647415" indent="-32370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IBM Plex Sans"/>
              </a:rPr>
              <a:t>Yıpranma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68725">
            <a:off x="14558085" y="5801562"/>
            <a:ext cx="8578433" cy="10263233"/>
          </a:xfrm>
          <a:custGeom>
            <a:avLst/>
            <a:gdLst/>
            <a:ahLst/>
            <a:cxnLst/>
            <a:rect r="r" b="b" t="t" l="l"/>
            <a:pathLst>
              <a:path h="10263233" w="8578433">
                <a:moveTo>
                  <a:pt x="0" y="0"/>
                </a:moveTo>
                <a:lnTo>
                  <a:pt x="8578433" y="0"/>
                </a:lnTo>
                <a:lnTo>
                  <a:pt x="8578433" y="10263232"/>
                </a:lnTo>
                <a:lnTo>
                  <a:pt x="0" y="1026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8405" y="895406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316150"/>
            <a:ext cx="11955632" cy="830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  <a:spcBef>
                <a:spcPct val="0"/>
              </a:spcBef>
            </a:pP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Gerekli kütüphanelerin yüklenmesi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Verinin yüklenmesi ve ilk birkaç satırın görüntülenmesi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Keşifçi Veri Analizi (EDA)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Kategorik ve Sayısal Değişkenlerin Belirlenmesi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Verinin incelenmesi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Değişkenler listesinden bazı değişkenlerin çıkarılması 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Kategorik ve Sayısal değişkenlerin özetlenmesi ve görselleştirilmesi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Bazı nümerik değerlerin kategorize edilmesi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1.Hedef değişkene göre kategorik değişkenlerin özetlenmesi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1.Hedef değişkene göre sayısal değişkenlerin özetlenmesi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2.Hedef değişkene göre kategorik değişkenlerin özetlenmesi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2.Hedef değişkene göre sayısal değişkenlerin özetlenmesi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Korelasyon ısı haritasının oluşturulması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Eksik verilerin kontrol edilmesi ve duruma göre işlem yapılması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Aykırı değer analizi ve grafiği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Aykırı değerlerin listelenmesi</a:t>
            </a:r>
          </a:p>
          <a:p>
            <a:pPr algn="l" marL="536841" indent="-268421" lvl="1">
              <a:lnSpc>
                <a:spcPts val="3481"/>
              </a:lnSpc>
              <a:buFont typeface="Arial"/>
              <a:buChar char="•"/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Raporlama</a:t>
            </a:r>
          </a:p>
          <a:p>
            <a:pPr algn="l">
              <a:lnSpc>
                <a:spcPts val="3481"/>
              </a:lnSpc>
            </a:pPr>
            <a:r>
              <a:rPr lang="en-US" sz="2486">
                <a:solidFill>
                  <a:srgbClr val="FFFFFF"/>
                </a:solidFill>
                <a:latin typeface="IBM Plex Sans"/>
              </a:rPr>
              <a:t> </a:t>
            </a:r>
          </a:p>
        </p:txBody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142364" y="2363775"/>
            <a:ext cx="4116936" cy="308770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405" y="1771706"/>
            <a:ext cx="809635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Veri Analizi Adımları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52420">
            <a:off x="13939755" y="7322433"/>
            <a:ext cx="7139112" cy="8541230"/>
          </a:xfrm>
          <a:custGeom>
            <a:avLst/>
            <a:gdLst/>
            <a:ahLst/>
            <a:cxnLst/>
            <a:rect r="r" b="b" t="t" l="l"/>
            <a:pathLst>
              <a:path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4226" y="788942"/>
            <a:ext cx="61638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Data Analiz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25508" y="-1289145"/>
            <a:ext cx="70881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IBM Plex Sans Medium"/>
              </a:rPr>
              <a:t>Frontend Architecture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8405" y="149013"/>
            <a:ext cx="2196930" cy="746393"/>
          </a:xfrm>
          <a:custGeom>
            <a:avLst/>
            <a:gdLst/>
            <a:ahLst/>
            <a:cxnLst/>
            <a:rect r="r" b="b" t="t" l="l"/>
            <a:pathLst>
              <a:path h="746393" w="2196930">
                <a:moveTo>
                  <a:pt x="0" y="0"/>
                </a:moveTo>
                <a:lnTo>
                  <a:pt x="2196930" y="0"/>
                </a:lnTo>
                <a:lnTo>
                  <a:pt x="2196930" y="746393"/>
                </a:lnTo>
                <a:lnTo>
                  <a:pt x="0" y="746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8405" y="2310403"/>
            <a:ext cx="8007271" cy="775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BusinessTravel: İş Seyahati Sıklığı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Department: Departman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EducationField: Eğitim Alanı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Gender: Cinsiyet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JobRole: İş Rolü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MaritalStatus: Medeni Durum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OverTime: Fazla Mesai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Education: Eğitim Seviyesi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EnvironmentSatisfaction: Çevre Memnuniyeti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JobInvolvement: İşe Bağlılık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JobLevel: İş Seviyesi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JobSatisfaction: İş Memnuniyeti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PerformanceRating: Performans Değerlendirmesi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RelationshipSatisfaction: İlişki Memnuniyeti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StockOptionLevel: Hisse Senedi Opsiyon Seviyesi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TrainingTimesLastYear: Geçen Yılki Eğitim Sayısı</a:t>
            </a:r>
          </a:p>
          <a:p>
            <a:pPr algn="l" marL="562115" indent="-281057" lvl="1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IBM Plex Sans"/>
              </a:rPr>
              <a:t>WorkLifeBalance: İş-Yaşam Dengesi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1924" y="1964010"/>
            <a:ext cx="9577388" cy="363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7"/>
              </a:lnSpc>
            </a:pPr>
          </a:p>
          <a:p>
            <a:pPr algn="l" marL="561004" indent="-280502" lvl="1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FFFFFF"/>
                </a:solidFill>
                <a:latin typeface="IBM Plex Sans"/>
              </a:rPr>
              <a:t>MonthlyIncome: Aylık Gelir</a:t>
            </a:r>
          </a:p>
          <a:p>
            <a:pPr algn="l" marL="561004" indent="-280502" lvl="1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FFFFFF"/>
                </a:solidFill>
                <a:latin typeface="IBM Plex Sans"/>
              </a:rPr>
              <a:t>TotalWorkingYears: Toplam Çalışma Yılları</a:t>
            </a:r>
          </a:p>
          <a:p>
            <a:pPr algn="l" marL="561004" indent="-280502" lvl="1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FFFFFF"/>
                </a:solidFill>
                <a:latin typeface="IBM Plex Sans"/>
              </a:rPr>
              <a:t>YearsAtCompany: Şirketteki Yıllar</a:t>
            </a:r>
          </a:p>
          <a:p>
            <a:pPr algn="l" marL="561004" indent="-280502" lvl="1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FFFFFF"/>
                </a:solidFill>
                <a:latin typeface="IBM Plex Sans"/>
              </a:rPr>
              <a:t>DistanceFromHome: Evin İşe Uzaklığı</a:t>
            </a:r>
          </a:p>
          <a:p>
            <a:pPr algn="l" marL="561004" indent="-280502" lvl="1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FFFFFF"/>
                </a:solidFill>
                <a:latin typeface="IBM Plex Sans"/>
              </a:rPr>
              <a:t>YearsInCurrentRole: Mevcut Roldeki Yıllar</a:t>
            </a:r>
          </a:p>
          <a:p>
            <a:pPr algn="l" marL="561004" indent="-280502" lvl="1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FFFFFF"/>
                </a:solidFill>
                <a:latin typeface="IBM Plex Sans"/>
              </a:rPr>
              <a:t>YearsSinceLastPromotion: Son Terfiden Bu Yana Geçen Yıllar</a:t>
            </a:r>
          </a:p>
          <a:p>
            <a:pPr algn="l" marL="561004" indent="-280502" lvl="1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FFFFFF"/>
                </a:solidFill>
                <a:latin typeface="IBM Plex Sans"/>
              </a:rPr>
              <a:t>YearsWithCurrManager: Mevcut Yöneticisiyle Geçen Yıllar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90494" y="1579517"/>
            <a:ext cx="5779889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IBM Plex Sans Bold"/>
              </a:rPr>
              <a:t>Nümerik</a:t>
            </a:r>
            <a:r>
              <a:rPr lang="en-US" sz="4599">
                <a:solidFill>
                  <a:srgbClr val="FFFFFF"/>
                </a:solidFill>
                <a:latin typeface="IBM Plex Sans Bold"/>
              </a:rPr>
              <a:t> Değişkenler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4226" y="1579517"/>
            <a:ext cx="6101060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IBM Plex Sans Bold"/>
              </a:rPr>
              <a:t>Kategorik Değişkenler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DAGHdoLA8hA</dc:identifier>
  <dcterms:modified xsi:type="dcterms:W3CDTF">2011-08-01T06:04:30Z</dcterms:modified>
  <cp:revision>1</cp:revision>
  <dc:title>HRWELL</dc:title>
</cp:coreProperties>
</file>